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71" r:id="rId6"/>
    <p:sldId id="303" r:id="rId7"/>
    <p:sldId id="301" r:id="rId8"/>
    <p:sldId id="304" r:id="rId9"/>
    <p:sldId id="302" r:id="rId10"/>
    <p:sldId id="298" r:id="rId11"/>
    <p:sldId id="263" r:id="rId12"/>
    <p:sldId id="300" r:id="rId13"/>
    <p:sldId id="262" r:id="rId14"/>
    <p:sldId id="282" r:id="rId15"/>
    <p:sldId id="257" r:id="rId16"/>
    <p:sldId id="288" r:id="rId17"/>
    <p:sldId id="283" r:id="rId18"/>
    <p:sldId id="289" r:id="rId19"/>
    <p:sldId id="290" r:id="rId20"/>
    <p:sldId id="287" r:id="rId21"/>
    <p:sldId id="286" r:id="rId22"/>
    <p:sldId id="284" r:id="rId23"/>
    <p:sldId id="285" r:id="rId24"/>
    <p:sldId id="292" r:id="rId25"/>
    <p:sldId id="293" r:id="rId26"/>
    <p:sldId id="294" r:id="rId27"/>
    <p:sldId id="291" r:id="rId28"/>
    <p:sldId id="297" r:id="rId29"/>
    <p:sldId id="295" r:id="rId30"/>
    <p:sldId id="296"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30914-D372-3FF7-CF8E-E4D3236D22EB}" name="Machiel Huizer" initials="MH" userId="Machiel Huiz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BB262-097B-4302-8638-FC9E2E9EEDF0}" type="doc">
      <dgm:prSet loTypeId="urn:microsoft.com/office/officeart/2005/8/layout/lProcess1" loCatId="process" qsTypeId="urn:microsoft.com/office/officeart/2005/8/quickstyle/simple1" qsCatId="simple" csTypeId="urn:microsoft.com/office/officeart/2005/8/colors/accent5_2" csCatId="accent5" phldr="1"/>
      <dgm:spPr/>
      <dgm:t>
        <a:bodyPr/>
        <a:lstStyle/>
        <a:p>
          <a:endParaRPr lang="nl-NL"/>
        </a:p>
      </dgm:t>
    </dgm:pt>
    <dgm:pt modelId="{39EA21A4-AA77-41CB-A957-35371C33AB6E}">
      <dgm:prSet phldrT="[Tekst]"/>
      <dgm:spPr/>
      <dgm:t>
        <a:bodyPr/>
        <a:lstStyle/>
        <a:p>
          <a:r>
            <a:rPr lang="nl-NL" b="1" dirty="0"/>
            <a:t>Natuurlijke personen</a:t>
          </a:r>
        </a:p>
      </dgm:t>
    </dgm:pt>
    <dgm:pt modelId="{FF7AD980-8705-43B4-84BD-87F0A48269AC}" type="parTrans" cxnId="{D0BE7B9D-23B3-4DFE-834E-F3CFEF440BEF}">
      <dgm:prSet/>
      <dgm:spPr/>
      <dgm:t>
        <a:bodyPr/>
        <a:lstStyle/>
        <a:p>
          <a:endParaRPr lang="nl-NL"/>
        </a:p>
      </dgm:t>
    </dgm:pt>
    <dgm:pt modelId="{716A6C6F-30F2-4E2C-9098-A00CBA0D0AA5}" type="sibTrans" cxnId="{D0BE7B9D-23B3-4DFE-834E-F3CFEF440BEF}">
      <dgm:prSet/>
      <dgm:spPr/>
      <dgm:t>
        <a:bodyPr/>
        <a:lstStyle/>
        <a:p>
          <a:endParaRPr lang="nl-NL"/>
        </a:p>
      </dgm:t>
    </dgm:pt>
    <dgm:pt modelId="{FB077947-C1D5-485E-A4EA-D3DCD5629130}">
      <dgm:prSet phldrT="[Tekst]"/>
      <dgm:spPr/>
      <dgm:t>
        <a:bodyPr/>
        <a:lstStyle/>
        <a:p>
          <a:r>
            <a:rPr lang="nl-NL" dirty="0"/>
            <a:t>Eenmanszaak (</a:t>
          </a:r>
          <a:r>
            <a:rPr lang="nl-NL" dirty="0" err="1"/>
            <a:t>ez</a:t>
          </a:r>
          <a:r>
            <a:rPr lang="nl-NL" dirty="0"/>
            <a:t>)</a:t>
          </a:r>
        </a:p>
      </dgm:t>
    </dgm:pt>
    <dgm:pt modelId="{6E7ED214-17B6-41F9-8E0A-C05C2DC999F2}" type="parTrans" cxnId="{C3E6F269-1064-4291-94E4-2A9C970894B4}">
      <dgm:prSet/>
      <dgm:spPr/>
      <dgm:t>
        <a:bodyPr/>
        <a:lstStyle/>
        <a:p>
          <a:endParaRPr lang="nl-NL"/>
        </a:p>
      </dgm:t>
    </dgm:pt>
    <dgm:pt modelId="{2EFF1707-B65C-4AD4-8040-111686EE0E53}" type="sibTrans" cxnId="{C3E6F269-1064-4291-94E4-2A9C970894B4}">
      <dgm:prSet/>
      <dgm:spPr/>
      <dgm:t>
        <a:bodyPr/>
        <a:lstStyle/>
        <a:p>
          <a:endParaRPr lang="nl-NL"/>
        </a:p>
      </dgm:t>
    </dgm:pt>
    <dgm:pt modelId="{7B8C3D3E-6470-4AA5-959E-2704626FDFB2}">
      <dgm:prSet phldrT="[Tekst]"/>
      <dgm:spPr/>
      <dgm:t>
        <a:bodyPr/>
        <a:lstStyle/>
        <a:p>
          <a:r>
            <a:rPr lang="nl-NL" dirty="0"/>
            <a:t>Vennootschap onder firma (vof)</a:t>
          </a:r>
        </a:p>
      </dgm:t>
    </dgm:pt>
    <dgm:pt modelId="{898177BA-0EFE-493C-897E-AFDC5B498E53}" type="parTrans" cxnId="{8254F543-D902-4FBC-A9A5-C3E01E97B724}">
      <dgm:prSet/>
      <dgm:spPr/>
      <dgm:t>
        <a:bodyPr/>
        <a:lstStyle/>
        <a:p>
          <a:endParaRPr lang="nl-NL"/>
        </a:p>
      </dgm:t>
    </dgm:pt>
    <dgm:pt modelId="{40B2340E-458C-4D69-8827-7DE370688A43}" type="sibTrans" cxnId="{8254F543-D902-4FBC-A9A5-C3E01E97B724}">
      <dgm:prSet/>
      <dgm:spPr/>
      <dgm:t>
        <a:bodyPr/>
        <a:lstStyle/>
        <a:p>
          <a:endParaRPr lang="nl-NL"/>
        </a:p>
      </dgm:t>
    </dgm:pt>
    <dgm:pt modelId="{6F89275C-1250-4C1B-9D2A-0AB4C48A77FD}">
      <dgm:prSet phldrT="[Tekst]"/>
      <dgm:spPr/>
      <dgm:t>
        <a:bodyPr/>
        <a:lstStyle/>
        <a:p>
          <a:r>
            <a:rPr lang="nl-NL" b="1" dirty="0"/>
            <a:t>Rechtspersonen</a:t>
          </a:r>
        </a:p>
      </dgm:t>
    </dgm:pt>
    <dgm:pt modelId="{1865D383-81D7-42E9-87D0-E27DBCC53949}" type="parTrans" cxnId="{04034651-691D-4A98-BE2A-BD32C3078FF7}">
      <dgm:prSet/>
      <dgm:spPr/>
      <dgm:t>
        <a:bodyPr/>
        <a:lstStyle/>
        <a:p>
          <a:endParaRPr lang="nl-NL"/>
        </a:p>
      </dgm:t>
    </dgm:pt>
    <dgm:pt modelId="{141D64DB-093A-4E08-B6B4-BF438938EC29}" type="sibTrans" cxnId="{04034651-691D-4A98-BE2A-BD32C3078FF7}">
      <dgm:prSet/>
      <dgm:spPr/>
      <dgm:t>
        <a:bodyPr/>
        <a:lstStyle/>
        <a:p>
          <a:endParaRPr lang="nl-NL"/>
        </a:p>
      </dgm:t>
    </dgm:pt>
    <dgm:pt modelId="{F7F7CDC8-0A2C-4521-93C9-34F083052F93}">
      <dgm:prSet phldrT="[Tekst]"/>
      <dgm:spPr/>
      <dgm:t>
        <a:bodyPr/>
        <a:lstStyle/>
        <a:p>
          <a:r>
            <a:rPr lang="nl-NL" dirty="0"/>
            <a:t>Besloten vennootschap (bv)</a:t>
          </a:r>
        </a:p>
      </dgm:t>
    </dgm:pt>
    <dgm:pt modelId="{67E23BF0-0059-4D99-A1F8-DF815EDFB089}" type="parTrans" cxnId="{5B611744-7A3F-48F3-A9CB-2A2C544D9665}">
      <dgm:prSet/>
      <dgm:spPr/>
      <dgm:t>
        <a:bodyPr/>
        <a:lstStyle/>
        <a:p>
          <a:endParaRPr lang="nl-NL"/>
        </a:p>
      </dgm:t>
    </dgm:pt>
    <dgm:pt modelId="{01933613-4AEE-458C-AB28-681CE97A5A7C}" type="sibTrans" cxnId="{5B611744-7A3F-48F3-A9CB-2A2C544D9665}">
      <dgm:prSet/>
      <dgm:spPr/>
      <dgm:t>
        <a:bodyPr/>
        <a:lstStyle/>
        <a:p>
          <a:endParaRPr lang="nl-NL"/>
        </a:p>
      </dgm:t>
    </dgm:pt>
    <dgm:pt modelId="{5444ED40-1466-4985-B1F0-28939F15F544}">
      <dgm:prSet phldrT="[Tekst]"/>
      <dgm:spPr/>
      <dgm:t>
        <a:bodyPr/>
        <a:lstStyle/>
        <a:p>
          <a:r>
            <a:rPr lang="nl-NL" dirty="0"/>
            <a:t>Naamloze vennootschap (nv)</a:t>
          </a:r>
        </a:p>
      </dgm:t>
    </dgm:pt>
    <dgm:pt modelId="{0F7042B5-099C-4A13-8960-8F09825DB485}" type="parTrans" cxnId="{B161DEC0-86B4-4484-BB68-F72DF48AB525}">
      <dgm:prSet/>
      <dgm:spPr/>
      <dgm:t>
        <a:bodyPr/>
        <a:lstStyle/>
        <a:p>
          <a:endParaRPr lang="nl-NL"/>
        </a:p>
      </dgm:t>
    </dgm:pt>
    <dgm:pt modelId="{3C010609-33F4-4C6F-BCA2-0B94E657F0F2}" type="sibTrans" cxnId="{B161DEC0-86B4-4484-BB68-F72DF48AB525}">
      <dgm:prSet/>
      <dgm:spPr/>
      <dgm:t>
        <a:bodyPr/>
        <a:lstStyle/>
        <a:p>
          <a:endParaRPr lang="nl-NL"/>
        </a:p>
      </dgm:t>
    </dgm:pt>
    <dgm:pt modelId="{C05E3CF8-C691-415A-A36D-5406DAD0A0D5}">
      <dgm:prSet/>
      <dgm:spPr/>
      <dgm:t>
        <a:bodyPr/>
        <a:lstStyle/>
        <a:p>
          <a:r>
            <a:rPr lang="nl-NL" dirty="0"/>
            <a:t>Maatschap (mts)</a:t>
          </a:r>
        </a:p>
      </dgm:t>
    </dgm:pt>
    <dgm:pt modelId="{CE3C1D90-9A07-4842-9EE7-CABFF17816C4}" type="parTrans" cxnId="{21892E62-D74B-4F86-8E10-5CC82C1C9630}">
      <dgm:prSet/>
      <dgm:spPr/>
      <dgm:t>
        <a:bodyPr/>
        <a:lstStyle/>
        <a:p>
          <a:endParaRPr lang="nl-NL"/>
        </a:p>
      </dgm:t>
    </dgm:pt>
    <dgm:pt modelId="{98765805-B046-4B93-B1D4-45D9F933316B}" type="sibTrans" cxnId="{21892E62-D74B-4F86-8E10-5CC82C1C9630}">
      <dgm:prSet/>
      <dgm:spPr/>
      <dgm:t>
        <a:bodyPr/>
        <a:lstStyle/>
        <a:p>
          <a:endParaRPr lang="nl-NL"/>
        </a:p>
      </dgm:t>
    </dgm:pt>
    <dgm:pt modelId="{0C474DE5-DD14-4698-B187-9394B01CDEB1}">
      <dgm:prSet/>
      <dgm:spPr/>
      <dgm:t>
        <a:bodyPr/>
        <a:lstStyle/>
        <a:p>
          <a:r>
            <a:rPr lang="nl-NL" dirty="0"/>
            <a:t>Vereniging</a:t>
          </a:r>
        </a:p>
      </dgm:t>
    </dgm:pt>
    <dgm:pt modelId="{33F7AD4E-02DF-4B6A-8AED-79F881D51B80}" type="parTrans" cxnId="{2C529C00-C494-4BDE-8E3A-6A8156D63561}">
      <dgm:prSet/>
      <dgm:spPr/>
      <dgm:t>
        <a:bodyPr/>
        <a:lstStyle/>
        <a:p>
          <a:endParaRPr lang="nl-NL"/>
        </a:p>
      </dgm:t>
    </dgm:pt>
    <dgm:pt modelId="{23C50C21-567E-43E5-9910-D531E4540256}" type="sibTrans" cxnId="{2C529C00-C494-4BDE-8E3A-6A8156D63561}">
      <dgm:prSet/>
      <dgm:spPr/>
      <dgm:t>
        <a:bodyPr/>
        <a:lstStyle/>
        <a:p>
          <a:endParaRPr lang="nl-NL"/>
        </a:p>
      </dgm:t>
    </dgm:pt>
    <dgm:pt modelId="{DBC7E16E-0131-421C-902C-EDD59DE5E70E}">
      <dgm:prSet/>
      <dgm:spPr/>
      <dgm:t>
        <a:bodyPr/>
        <a:lstStyle/>
        <a:p>
          <a:r>
            <a:rPr lang="nl-NL" dirty="0"/>
            <a:t>Stichting</a:t>
          </a:r>
        </a:p>
      </dgm:t>
    </dgm:pt>
    <dgm:pt modelId="{1F59C081-F3DF-4282-ACE9-4A41E21B531B}" type="parTrans" cxnId="{3A0078BC-C354-4376-A107-36E1A2920D7B}">
      <dgm:prSet/>
      <dgm:spPr/>
      <dgm:t>
        <a:bodyPr/>
        <a:lstStyle/>
        <a:p>
          <a:endParaRPr lang="nl-NL"/>
        </a:p>
      </dgm:t>
    </dgm:pt>
    <dgm:pt modelId="{AB13A570-B738-4305-A0B8-3D865C492993}" type="sibTrans" cxnId="{3A0078BC-C354-4376-A107-36E1A2920D7B}">
      <dgm:prSet/>
      <dgm:spPr/>
      <dgm:t>
        <a:bodyPr/>
        <a:lstStyle/>
        <a:p>
          <a:endParaRPr lang="nl-NL"/>
        </a:p>
      </dgm:t>
    </dgm:pt>
    <dgm:pt modelId="{123F9CEA-C57A-4358-AE80-5089CC3463D4}">
      <dgm:prSet/>
      <dgm:spPr/>
      <dgm:t>
        <a:bodyPr/>
        <a:lstStyle/>
        <a:p>
          <a:r>
            <a:rPr lang="nl-NL" dirty="0"/>
            <a:t>Coöperatie</a:t>
          </a:r>
        </a:p>
      </dgm:t>
    </dgm:pt>
    <dgm:pt modelId="{18E956A8-A7E5-4E4F-A7F6-0F2C10456819}" type="parTrans" cxnId="{DCFB62E1-2F92-4312-AEE2-C0D30E7C3E63}">
      <dgm:prSet/>
      <dgm:spPr/>
      <dgm:t>
        <a:bodyPr/>
        <a:lstStyle/>
        <a:p>
          <a:endParaRPr lang="nl-NL"/>
        </a:p>
      </dgm:t>
    </dgm:pt>
    <dgm:pt modelId="{6D214705-4C78-4448-AA8C-43D24DDE5AD8}" type="sibTrans" cxnId="{DCFB62E1-2F92-4312-AEE2-C0D30E7C3E63}">
      <dgm:prSet/>
      <dgm:spPr/>
      <dgm:t>
        <a:bodyPr/>
        <a:lstStyle/>
        <a:p>
          <a:endParaRPr lang="nl-NL"/>
        </a:p>
      </dgm:t>
    </dgm:pt>
    <dgm:pt modelId="{19B70D91-C560-4A7E-A1E1-8377C3FF47FD}" type="pres">
      <dgm:prSet presAssocID="{21DBB262-097B-4302-8638-FC9E2E9EEDF0}" presName="Name0" presStyleCnt="0">
        <dgm:presLayoutVars>
          <dgm:dir/>
          <dgm:animLvl val="lvl"/>
          <dgm:resizeHandles val="exact"/>
        </dgm:presLayoutVars>
      </dgm:prSet>
      <dgm:spPr/>
    </dgm:pt>
    <dgm:pt modelId="{1EC8388F-040D-497F-A9A6-FFD50A8A204E}" type="pres">
      <dgm:prSet presAssocID="{39EA21A4-AA77-41CB-A957-35371C33AB6E}" presName="vertFlow" presStyleCnt="0"/>
      <dgm:spPr/>
    </dgm:pt>
    <dgm:pt modelId="{3922D4D9-1657-4039-BFB9-DF93D91AC6D7}" type="pres">
      <dgm:prSet presAssocID="{39EA21A4-AA77-41CB-A957-35371C33AB6E}" presName="header" presStyleLbl="node1" presStyleIdx="0" presStyleCnt="2"/>
      <dgm:spPr/>
    </dgm:pt>
    <dgm:pt modelId="{E066A062-C02E-4FB3-A970-A8934CCD86D0}" type="pres">
      <dgm:prSet presAssocID="{6E7ED214-17B6-41F9-8E0A-C05C2DC999F2}" presName="parTrans" presStyleLbl="sibTrans2D1" presStyleIdx="0" presStyleCnt="8"/>
      <dgm:spPr/>
    </dgm:pt>
    <dgm:pt modelId="{060AA0D5-740C-4662-89C4-87CDAEC775C7}" type="pres">
      <dgm:prSet presAssocID="{FB077947-C1D5-485E-A4EA-D3DCD5629130}" presName="child" presStyleLbl="alignAccFollowNode1" presStyleIdx="0" presStyleCnt="8">
        <dgm:presLayoutVars>
          <dgm:chMax val="0"/>
          <dgm:bulletEnabled val="1"/>
        </dgm:presLayoutVars>
      </dgm:prSet>
      <dgm:spPr/>
    </dgm:pt>
    <dgm:pt modelId="{76877C56-3343-465F-81FD-124C07F6FE63}" type="pres">
      <dgm:prSet presAssocID="{2EFF1707-B65C-4AD4-8040-111686EE0E53}" presName="sibTrans" presStyleLbl="sibTrans2D1" presStyleIdx="1" presStyleCnt="8"/>
      <dgm:spPr/>
    </dgm:pt>
    <dgm:pt modelId="{BE8C7CAE-CEB0-4953-B0CC-DBCC4A7BFBAC}" type="pres">
      <dgm:prSet presAssocID="{7B8C3D3E-6470-4AA5-959E-2704626FDFB2}" presName="child" presStyleLbl="alignAccFollowNode1" presStyleIdx="1" presStyleCnt="8">
        <dgm:presLayoutVars>
          <dgm:chMax val="0"/>
          <dgm:bulletEnabled val="1"/>
        </dgm:presLayoutVars>
      </dgm:prSet>
      <dgm:spPr/>
    </dgm:pt>
    <dgm:pt modelId="{7BD28F65-B6D7-4C20-8AC5-1EFDBF7550B2}" type="pres">
      <dgm:prSet presAssocID="{40B2340E-458C-4D69-8827-7DE370688A43}" presName="sibTrans" presStyleLbl="sibTrans2D1" presStyleIdx="2" presStyleCnt="8"/>
      <dgm:spPr/>
    </dgm:pt>
    <dgm:pt modelId="{56F631B5-52CE-4E31-9978-0040A2BA49AF}" type="pres">
      <dgm:prSet presAssocID="{C05E3CF8-C691-415A-A36D-5406DAD0A0D5}" presName="child" presStyleLbl="alignAccFollowNode1" presStyleIdx="2" presStyleCnt="8">
        <dgm:presLayoutVars>
          <dgm:chMax val="0"/>
          <dgm:bulletEnabled val="1"/>
        </dgm:presLayoutVars>
      </dgm:prSet>
      <dgm:spPr/>
    </dgm:pt>
    <dgm:pt modelId="{D3FAE68C-27BA-413D-AECC-8ECC6B9FD8D9}" type="pres">
      <dgm:prSet presAssocID="{39EA21A4-AA77-41CB-A957-35371C33AB6E}" presName="hSp" presStyleCnt="0"/>
      <dgm:spPr/>
    </dgm:pt>
    <dgm:pt modelId="{11F765E1-EE93-43E3-AECA-BF8948E3DB83}" type="pres">
      <dgm:prSet presAssocID="{6F89275C-1250-4C1B-9D2A-0AB4C48A77FD}" presName="vertFlow" presStyleCnt="0"/>
      <dgm:spPr/>
    </dgm:pt>
    <dgm:pt modelId="{389E1B67-360F-4E15-BB85-5789C8139357}" type="pres">
      <dgm:prSet presAssocID="{6F89275C-1250-4C1B-9D2A-0AB4C48A77FD}" presName="header" presStyleLbl="node1" presStyleIdx="1" presStyleCnt="2"/>
      <dgm:spPr/>
    </dgm:pt>
    <dgm:pt modelId="{31DF3ECC-FC9C-4ABE-9ADF-87636EF82A60}" type="pres">
      <dgm:prSet presAssocID="{67E23BF0-0059-4D99-A1F8-DF815EDFB089}" presName="parTrans" presStyleLbl="sibTrans2D1" presStyleIdx="3" presStyleCnt="8"/>
      <dgm:spPr/>
    </dgm:pt>
    <dgm:pt modelId="{9DBAB0A3-822B-4408-864D-28DB8F1FDD84}" type="pres">
      <dgm:prSet presAssocID="{F7F7CDC8-0A2C-4521-93C9-34F083052F93}" presName="child" presStyleLbl="alignAccFollowNode1" presStyleIdx="3" presStyleCnt="8">
        <dgm:presLayoutVars>
          <dgm:chMax val="0"/>
          <dgm:bulletEnabled val="1"/>
        </dgm:presLayoutVars>
      </dgm:prSet>
      <dgm:spPr/>
    </dgm:pt>
    <dgm:pt modelId="{FCE7D316-4E1F-4680-9DC3-C0681909D7A4}" type="pres">
      <dgm:prSet presAssocID="{01933613-4AEE-458C-AB28-681CE97A5A7C}" presName="sibTrans" presStyleLbl="sibTrans2D1" presStyleIdx="4" presStyleCnt="8"/>
      <dgm:spPr/>
    </dgm:pt>
    <dgm:pt modelId="{B8066F2A-A327-460E-9B97-3C0D77C7E125}" type="pres">
      <dgm:prSet presAssocID="{5444ED40-1466-4985-B1F0-28939F15F544}" presName="child" presStyleLbl="alignAccFollowNode1" presStyleIdx="4" presStyleCnt="8">
        <dgm:presLayoutVars>
          <dgm:chMax val="0"/>
          <dgm:bulletEnabled val="1"/>
        </dgm:presLayoutVars>
      </dgm:prSet>
      <dgm:spPr/>
    </dgm:pt>
    <dgm:pt modelId="{E62D804E-AB9E-472F-85C8-81B43D7A7166}" type="pres">
      <dgm:prSet presAssocID="{3C010609-33F4-4C6F-BCA2-0B94E657F0F2}" presName="sibTrans" presStyleLbl="sibTrans2D1" presStyleIdx="5" presStyleCnt="8"/>
      <dgm:spPr/>
    </dgm:pt>
    <dgm:pt modelId="{009DF1B4-116D-42BF-8262-D135BDF5B156}" type="pres">
      <dgm:prSet presAssocID="{0C474DE5-DD14-4698-B187-9394B01CDEB1}" presName="child" presStyleLbl="alignAccFollowNode1" presStyleIdx="5" presStyleCnt="8">
        <dgm:presLayoutVars>
          <dgm:chMax val="0"/>
          <dgm:bulletEnabled val="1"/>
        </dgm:presLayoutVars>
      </dgm:prSet>
      <dgm:spPr/>
    </dgm:pt>
    <dgm:pt modelId="{2A9EA457-9DBB-4160-8B5D-4EE7639CB0E7}" type="pres">
      <dgm:prSet presAssocID="{23C50C21-567E-43E5-9910-D531E4540256}" presName="sibTrans" presStyleLbl="sibTrans2D1" presStyleIdx="6" presStyleCnt="8"/>
      <dgm:spPr/>
    </dgm:pt>
    <dgm:pt modelId="{361821B5-3262-46B5-B2DC-88CAED4E716E}" type="pres">
      <dgm:prSet presAssocID="{DBC7E16E-0131-421C-902C-EDD59DE5E70E}" presName="child" presStyleLbl="alignAccFollowNode1" presStyleIdx="6" presStyleCnt="8">
        <dgm:presLayoutVars>
          <dgm:chMax val="0"/>
          <dgm:bulletEnabled val="1"/>
        </dgm:presLayoutVars>
      </dgm:prSet>
      <dgm:spPr/>
    </dgm:pt>
    <dgm:pt modelId="{C2C3FA98-327B-4F7C-B095-1D847DFB565F}" type="pres">
      <dgm:prSet presAssocID="{AB13A570-B738-4305-A0B8-3D865C492993}" presName="sibTrans" presStyleLbl="sibTrans2D1" presStyleIdx="7" presStyleCnt="8"/>
      <dgm:spPr/>
    </dgm:pt>
    <dgm:pt modelId="{A9149AFB-70A7-4A47-8809-CF0EE100C3F7}" type="pres">
      <dgm:prSet presAssocID="{123F9CEA-C57A-4358-AE80-5089CC3463D4}" presName="child" presStyleLbl="alignAccFollowNode1" presStyleIdx="7" presStyleCnt="8">
        <dgm:presLayoutVars>
          <dgm:chMax val="0"/>
          <dgm:bulletEnabled val="1"/>
        </dgm:presLayoutVars>
      </dgm:prSet>
      <dgm:spPr/>
    </dgm:pt>
  </dgm:ptLst>
  <dgm:cxnLst>
    <dgm:cxn modelId="{2C529C00-C494-4BDE-8E3A-6A8156D63561}" srcId="{6F89275C-1250-4C1B-9D2A-0AB4C48A77FD}" destId="{0C474DE5-DD14-4698-B187-9394B01CDEB1}" srcOrd="2" destOrd="0" parTransId="{33F7AD4E-02DF-4B6A-8AED-79F881D51B80}" sibTransId="{23C50C21-567E-43E5-9910-D531E4540256}"/>
    <dgm:cxn modelId="{16CA6718-C775-4B05-8886-B9E991E902FB}" type="presOf" srcId="{3C010609-33F4-4C6F-BCA2-0B94E657F0F2}" destId="{E62D804E-AB9E-472F-85C8-81B43D7A7166}" srcOrd="0" destOrd="0" presId="urn:microsoft.com/office/officeart/2005/8/layout/lProcess1"/>
    <dgm:cxn modelId="{32DD2A29-3B04-4D64-A07F-D9247EC612C4}" type="presOf" srcId="{F7F7CDC8-0A2C-4521-93C9-34F083052F93}" destId="{9DBAB0A3-822B-4408-864D-28DB8F1FDD84}" srcOrd="0" destOrd="0" presId="urn:microsoft.com/office/officeart/2005/8/layout/lProcess1"/>
    <dgm:cxn modelId="{EF8F5C2C-3D13-440C-8EB1-138D9CA9BF6C}" type="presOf" srcId="{5444ED40-1466-4985-B1F0-28939F15F544}" destId="{B8066F2A-A327-460E-9B97-3C0D77C7E125}" srcOrd="0" destOrd="0" presId="urn:microsoft.com/office/officeart/2005/8/layout/lProcess1"/>
    <dgm:cxn modelId="{28D20F30-909F-4999-BD36-D2DDF84F30C2}" type="presOf" srcId="{6E7ED214-17B6-41F9-8E0A-C05C2DC999F2}" destId="{E066A062-C02E-4FB3-A970-A8934CCD86D0}" srcOrd="0" destOrd="0" presId="urn:microsoft.com/office/officeart/2005/8/layout/lProcess1"/>
    <dgm:cxn modelId="{7C4EE739-369D-46AE-B85E-006399659F82}" type="presOf" srcId="{01933613-4AEE-458C-AB28-681CE97A5A7C}" destId="{FCE7D316-4E1F-4680-9DC3-C0681909D7A4}" srcOrd="0" destOrd="0" presId="urn:microsoft.com/office/officeart/2005/8/layout/lProcess1"/>
    <dgm:cxn modelId="{3FE3E65C-FDAD-4D71-9ABE-C88E6A9678B8}" type="presOf" srcId="{21DBB262-097B-4302-8638-FC9E2E9EEDF0}" destId="{19B70D91-C560-4A7E-A1E1-8377C3FF47FD}" srcOrd="0" destOrd="0" presId="urn:microsoft.com/office/officeart/2005/8/layout/lProcess1"/>
    <dgm:cxn modelId="{21892E62-D74B-4F86-8E10-5CC82C1C9630}" srcId="{39EA21A4-AA77-41CB-A957-35371C33AB6E}" destId="{C05E3CF8-C691-415A-A36D-5406DAD0A0D5}" srcOrd="2" destOrd="0" parTransId="{CE3C1D90-9A07-4842-9EE7-CABFF17816C4}" sibTransId="{98765805-B046-4B93-B1D4-45D9F933316B}"/>
    <dgm:cxn modelId="{DD0BA363-9792-41CA-B37B-23C6CA5024ED}" type="presOf" srcId="{2EFF1707-B65C-4AD4-8040-111686EE0E53}" destId="{76877C56-3343-465F-81FD-124C07F6FE63}" srcOrd="0" destOrd="0" presId="urn:microsoft.com/office/officeart/2005/8/layout/lProcess1"/>
    <dgm:cxn modelId="{8254F543-D902-4FBC-A9A5-C3E01E97B724}" srcId="{39EA21A4-AA77-41CB-A957-35371C33AB6E}" destId="{7B8C3D3E-6470-4AA5-959E-2704626FDFB2}" srcOrd="1" destOrd="0" parTransId="{898177BA-0EFE-493C-897E-AFDC5B498E53}" sibTransId="{40B2340E-458C-4D69-8827-7DE370688A43}"/>
    <dgm:cxn modelId="{5B611744-7A3F-48F3-A9CB-2A2C544D9665}" srcId="{6F89275C-1250-4C1B-9D2A-0AB4C48A77FD}" destId="{F7F7CDC8-0A2C-4521-93C9-34F083052F93}" srcOrd="0" destOrd="0" parTransId="{67E23BF0-0059-4D99-A1F8-DF815EDFB089}" sibTransId="{01933613-4AEE-458C-AB28-681CE97A5A7C}"/>
    <dgm:cxn modelId="{C3E6F269-1064-4291-94E4-2A9C970894B4}" srcId="{39EA21A4-AA77-41CB-A957-35371C33AB6E}" destId="{FB077947-C1D5-485E-A4EA-D3DCD5629130}" srcOrd="0" destOrd="0" parTransId="{6E7ED214-17B6-41F9-8E0A-C05C2DC999F2}" sibTransId="{2EFF1707-B65C-4AD4-8040-111686EE0E53}"/>
    <dgm:cxn modelId="{04034651-691D-4A98-BE2A-BD32C3078FF7}" srcId="{21DBB262-097B-4302-8638-FC9E2E9EEDF0}" destId="{6F89275C-1250-4C1B-9D2A-0AB4C48A77FD}" srcOrd="1" destOrd="0" parTransId="{1865D383-81D7-42E9-87D0-E27DBCC53949}" sibTransId="{141D64DB-093A-4E08-B6B4-BF438938EC29}"/>
    <dgm:cxn modelId="{A4C6AC89-350B-41EB-A9AD-6DBEA42518BC}" type="presOf" srcId="{39EA21A4-AA77-41CB-A957-35371C33AB6E}" destId="{3922D4D9-1657-4039-BFB9-DF93D91AC6D7}" srcOrd="0" destOrd="0" presId="urn:microsoft.com/office/officeart/2005/8/layout/lProcess1"/>
    <dgm:cxn modelId="{3987A38A-A561-4533-9FEE-CD63E05ADF02}" type="presOf" srcId="{0C474DE5-DD14-4698-B187-9394B01CDEB1}" destId="{009DF1B4-116D-42BF-8262-D135BDF5B156}" srcOrd="0" destOrd="0" presId="urn:microsoft.com/office/officeart/2005/8/layout/lProcess1"/>
    <dgm:cxn modelId="{102EFF90-FD0D-4748-9DB7-756DC8299A3D}" type="presOf" srcId="{DBC7E16E-0131-421C-902C-EDD59DE5E70E}" destId="{361821B5-3262-46B5-B2DC-88CAED4E716E}" srcOrd="0" destOrd="0" presId="urn:microsoft.com/office/officeart/2005/8/layout/lProcess1"/>
    <dgm:cxn modelId="{70FCCF97-5106-4914-8EE9-AA1F2293079B}" type="presOf" srcId="{7B8C3D3E-6470-4AA5-959E-2704626FDFB2}" destId="{BE8C7CAE-CEB0-4953-B0CC-DBCC4A7BFBAC}" srcOrd="0" destOrd="0" presId="urn:microsoft.com/office/officeart/2005/8/layout/lProcess1"/>
    <dgm:cxn modelId="{DD2EB29A-3AF7-4AC7-8655-E8DADC117D81}" type="presOf" srcId="{AB13A570-B738-4305-A0B8-3D865C492993}" destId="{C2C3FA98-327B-4F7C-B095-1D847DFB565F}" srcOrd="0" destOrd="0" presId="urn:microsoft.com/office/officeart/2005/8/layout/lProcess1"/>
    <dgm:cxn modelId="{D0BE7B9D-23B3-4DFE-834E-F3CFEF440BEF}" srcId="{21DBB262-097B-4302-8638-FC9E2E9EEDF0}" destId="{39EA21A4-AA77-41CB-A957-35371C33AB6E}" srcOrd="0" destOrd="0" parTransId="{FF7AD980-8705-43B4-84BD-87F0A48269AC}" sibTransId="{716A6C6F-30F2-4E2C-9098-A00CBA0D0AA5}"/>
    <dgm:cxn modelId="{F7C0E7A2-B861-4568-9C09-05BE66FC5E62}" type="presOf" srcId="{23C50C21-567E-43E5-9910-D531E4540256}" destId="{2A9EA457-9DBB-4160-8B5D-4EE7639CB0E7}" srcOrd="0" destOrd="0" presId="urn:microsoft.com/office/officeart/2005/8/layout/lProcess1"/>
    <dgm:cxn modelId="{3A0078BC-C354-4376-A107-36E1A2920D7B}" srcId="{6F89275C-1250-4C1B-9D2A-0AB4C48A77FD}" destId="{DBC7E16E-0131-421C-902C-EDD59DE5E70E}" srcOrd="3" destOrd="0" parTransId="{1F59C081-F3DF-4282-ACE9-4A41E21B531B}" sibTransId="{AB13A570-B738-4305-A0B8-3D865C492993}"/>
    <dgm:cxn modelId="{B161DEC0-86B4-4484-BB68-F72DF48AB525}" srcId="{6F89275C-1250-4C1B-9D2A-0AB4C48A77FD}" destId="{5444ED40-1466-4985-B1F0-28939F15F544}" srcOrd="1" destOrd="0" parTransId="{0F7042B5-099C-4A13-8960-8F09825DB485}" sibTransId="{3C010609-33F4-4C6F-BCA2-0B94E657F0F2}"/>
    <dgm:cxn modelId="{758411D8-F0B6-42ED-BC53-28950DFF37D6}" type="presOf" srcId="{FB077947-C1D5-485E-A4EA-D3DCD5629130}" destId="{060AA0D5-740C-4662-89C4-87CDAEC775C7}" srcOrd="0" destOrd="0" presId="urn:microsoft.com/office/officeart/2005/8/layout/lProcess1"/>
    <dgm:cxn modelId="{DCFB62E1-2F92-4312-AEE2-C0D30E7C3E63}" srcId="{6F89275C-1250-4C1B-9D2A-0AB4C48A77FD}" destId="{123F9CEA-C57A-4358-AE80-5089CC3463D4}" srcOrd="4" destOrd="0" parTransId="{18E956A8-A7E5-4E4F-A7F6-0F2C10456819}" sibTransId="{6D214705-4C78-4448-AA8C-43D24DDE5AD8}"/>
    <dgm:cxn modelId="{16B0F3E1-7553-4AAE-B989-7833B4F6549D}" type="presOf" srcId="{67E23BF0-0059-4D99-A1F8-DF815EDFB089}" destId="{31DF3ECC-FC9C-4ABE-9ADF-87636EF82A60}" srcOrd="0" destOrd="0" presId="urn:microsoft.com/office/officeart/2005/8/layout/lProcess1"/>
    <dgm:cxn modelId="{170E92E2-92EB-4958-B6BB-0EFF7D06F6E9}" type="presOf" srcId="{123F9CEA-C57A-4358-AE80-5089CC3463D4}" destId="{A9149AFB-70A7-4A47-8809-CF0EE100C3F7}" srcOrd="0" destOrd="0" presId="urn:microsoft.com/office/officeart/2005/8/layout/lProcess1"/>
    <dgm:cxn modelId="{0C0EEFE5-0FF0-4AC6-9D9E-B73D7C1DB157}" type="presOf" srcId="{40B2340E-458C-4D69-8827-7DE370688A43}" destId="{7BD28F65-B6D7-4C20-8AC5-1EFDBF7550B2}" srcOrd="0" destOrd="0" presId="urn:microsoft.com/office/officeart/2005/8/layout/lProcess1"/>
    <dgm:cxn modelId="{4D0B4CEA-101D-4666-A2AB-441583981956}" type="presOf" srcId="{6F89275C-1250-4C1B-9D2A-0AB4C48A77FD}" destId="{389E1B67-360F-4E15-BB85-5789C8139357}" srcOrd="0" destOrd="0" presId="urn:microsoft.com/office/officeart/2005/8/layout/lProcess1"/>
    <dgm:cxn modelId="{8E53B9F7-2806-49C7-AF04-3DEA6C2CEE6F}" type="presOf" srcId="{C05E3CF8-C691-415A-A36D-5406DAD0A0D5}" destId="{56F631B5-52CE-4E31-9978-0040A2BA49AF}" srcOrd="0" destOrd="0" presId="urn:microsoft.com/office/officeart/2005/8/layout/lProcess1"/>
    <dgm:cxn modelId="{110A20A7-ED63-418D-B7AF-F8360264B27D}" type="presParOf" srcId="{19B70D91-C560-4A7E-A1E1-8377C3FF47FD}" destId="{1EC8388F-040D-497F-A9A6-FFD50A8A204E}" srcOrd="0" destOrd="0" presId="urn:microsoft.com/office/officeart/2005/8/layout/lProcess1"/>
    <dgm:cxn modelId="{DE69D369-5805-433A-A61B-C33012B4BE35}" type="presParOf" srcId="{1EC8388F-040D-497F-A9A6-FFD50A8A204E}" destId="{3922D4D9-1657-4039-BFB9-DF93D91AC6D7}" srcOrd="0" destOrd="0" presId="urn:microsoft.com/office/officeart/2005/8/layout/lProcess1"/>
    <dgm:cxn modelId="{58341517-1862-4E6A-A1E2-2E2CFDA1E3D2}" type="presParOf" srcId="{1EC8388F-040D-497F-A9A6-FFD50A8A204E}" destId="{E066A062-C02E-4FB3-A970-A8934CCD86D0}" srcOrd="1" destOrd="0" presId="urn:microsoft.com/office/officeart/2005/8/layout/lProcess1"/>
    <dgm:cxn modelId="{EA83574D-4993-4174-A5A5-FD2067C503D3}" type="presParOf" srcId="{1EC8388F-040D-497F-A9A6-FFD50A8A204E}" destId="{060AA0D5-740C-4662-89C4-87CDAEC775C7}" srcOrd="2" destOrd="0" presId="urn:microsoft.com/office/officeart/2005/8/layout/lProcess1"/>
    <dgm:cxn modelId="{06EAD166-32D1-4941-B719-19BE1CB62DED}" type="presParOf" srcId="{1EC8388F-040D-497F-A9A6-FFD50A8A204E}" destId="{76877C56-3343-465F-81FD-124C07F6FE63}" srcOrd="3" destOrd="0" presId="urn:microsoft.com/office/officeart/2005/8/layout/lProcess1"/>
    <dgm:cxn modelId="{0A7E15BD-08DC-40F8-85DF-1E859196BE04}" type="presParOf" srcId="{1EC8388F-040D-497F-A9A6-FFD50A8A204E}" destId="{BE8C7CAE-CEB0-4953-B0CC-DBCC4A7BFBAC}" srcOrd="4" destOrd="0" presId="urn:microsoft.com/office/officeart/2005/8/layout/lProcess1"/>
    <dgm:cxn modelId="{AD7B7530-83B4-404D-9A43-067968A12544}" type="presParOf" srcId="{1EC8388F-040D-497F-A9A6-FFD50A8A204E}" destId="{7BD28F65-B6D7-4C20-8AC5-1EFDBF7550B2}" srcOrd="5" destOrd="0" presId="urn:microsoft.com/office/officeart/2005/8/layout/lProcess1"/>
    <dgm:cxn modelId="{44BF8289-887F-43EF-9F67-CB6C13EC3461}" type="presParOf" srcId="{1EC8388F-040D-497F-A9A6-FFD50A8A204E}" destId="{56F631B5-52CE-4E31-9978-0040A2BA49AF}" srcOrd="6" destOrd="0" presId="urn:microsoft.com/office/officeart/2005/8/layout/lProcess1"/>
    <dgm:cxn modelId="{89604A12-AB25-4F54-8413-8B26F2592A21}" type="presParOf" srcId="{19B70D91-C560-4A7E-A1E1-8377C3FF47FD}" destId="{D3FAE68C-27BA-413D-AECC-8ECC6B9FD8D9}" srcOrd="1" destOrd="0" presId="urn:microsoft.com/office/officeart/2005/8/layout/lProcess1"/>
    <dgm:cxn modelId="{CA4445EA-611C-4469-AAA3-4FC43983A734}" type="presParOf" srcId="{19B70D91-C560-4A7E-A1E1-8377C3FF47FD}" destId="{11F765E1-EE93-43E3-AECA-BF8948E3DB83}" srcOrd="2" destOrd="0" presId="urn:microsoft.com/office/officeart/2005/8/layout/lProcess1"/>
    <dgm:cxn modelId="{77140A32-24BD-46AE-9A9B-F0A537FCEC4D}" type="presParOf" srcId="{11F765E1-EE93-43E3-AECA-BF8948E3DB83}" destId="{389E1B67-360F-4E15-BB85-5789C8139357}" srcOrd="0" destOrd="0" presId="urn:microsoft.com/office/officeart/2005/8/layout/lProcess1"/>
    <dgm:cxn modelId="{8A9228F5-31F9-46A9-9F1E-E6FE59A41D7D}" type="presParOf" srcId="{11F765E1-EE93-43E3-AECA-BF8948E3DB83}" destId="{31DF3ECC-FC9C-4ABE-9ADF-87636EF82A60}" srcOrd="1" destOrd="0" presId="urn:microsoft.com/office/officeart/2005/8/layout/lProcess1"/>
    <dgm:cxn modelId="{04DA3F57-53E8-47F1-B5E7-5B48E194EAA0}" type="presParOf" srcId="{11F765E1-EE93-43E3-AECA-BF8948E3DB83}" destId="{9DBAB0A3-822B-4408-864D-28DB8F1FDD84}" srcOrd="2" destOrd="0" presId="urn:microsoft.com/office/officeart/2005/8/layout/lProcess1"/>
    <dgm:cxn modelId="{8615261B-64B7-421E-B8FB-1556E0CE65C4}" type="presParOf" srcId="{11F765E1-EE93-43E3-AECA-BF8948E3DB83}" destId="{FCE7D316-4E1F-4680-9DC3-C0681909D7A4}" srcOrd="3" destOrd="0" presId="urn:microsoft.com/office/officeart/2005/8/layout/lProcess1"/>
    <dgm:cxn modelId="{B0B685E6-7C72-4A07-B44C-88866FE25876}" type="presParOf" srcId="{11F765E1-EE93-43E3-AECA-BF8948E3DB83}" destId="{B8066F2A-A327-460E-9B97-3C0D77C7E125}" srcOrd="4" destOrd="0" presId="urn:microsoft.com/office/officeart/2005/8/layout/lProcess1"/>
    <dgm:cxn modelId="{606AC7C0-AF92-47FE-9E12-806100BD233C}" type="presParOf" srcId="{11F765E1-EE93-43E3-AECA-BF8948E3DB83}" destId="{E62D804E-AB9E-472F-85C8-81B43D7A7166}" srcOrd="5" destOrd="0" presId="urn:microsoft.com/office/officeart/2005/8/layout/lProcess1"/>
    <dgm:cxn modelId="{F918CA1A-D227-4EB4-A194-57C12FF15369}" type="presParOf" srcId="{11F765E1-EE93-43E3-AECA-BF8948E3DB83}" destId="{009DF1B4-116D-42BF-8262-D135BDF5B156}" srcOrd="6" destOrd="0" presId="urn:microsoft.com/office/officeart/2005/8/layout/lProcess1"/>
    <dgm:cxn modelId="{3CDA8B5D-9362-4861-A6B4-4F4BD28CFA87}" type="presParOf" srcId="{11F765E1-EE93-43E3-AECA-BF8948E3DB83}" destId="{2A9EA457-9DBB-4160-8B5D-4EE7639CB0E7}" srcOrd="7" destOrd="0" presId="urn:microsoft.com/office/officeart/2005/8/layout/lProcess1"/>
    <dgm:cxn modelId="{EE0D975A-FC91-47E3-A65A-49681342C673}" type="presParOf" srcId="{11F765E1-EE93-43E3-AECA-BF8948E3DB83}" destId="{361821B5-3262-46B5-B2DC-88CAED4E716E}" srcOrd="8" destOrd="0" presId="urn:microsoft.com/office/officeart/2005/8/layout/lProcess1"/>
    <dgm:cxn modelId="{B4AC3218-C8E8-4F74-A209-B1D5BADCB4EA}" type="presParOf" srcId="{11F765E1-EE93-43E3-AECA-BF8948E3DB83}" destId="{C2C3FA98-327B-4F7C-B095-1D847DFB565F}" srcOrd="9" destOrd="0" presId="urn:microsoft.com/office/officeart/2005/8/layout/lProcess1"/>
    <dgm:cxn modelId="{FA912E03-ABE8-4AE0-AD0C-16705F015D21}" type="presParOf" srcId="{11F765E1-EE93-43E3-AECA-BF8948E3DB83}" destId="{A9149AFB-70A7-4A47-8809-CF0EE100C3F7}"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D4D9-1657-4039-BFB9-DF93D91AC6D7}">
      <dsp:nvSpPr>
        <dsp:cNvPr id="0" name=""/>
        <dsp:cNvSpPr/>
      </dsp:nvSpPr>
      <dsp:spPr>
        <a:xfrm>
          <a:off x="1238064" y="2275"/>
          <a:ext cx="2403338" cy="600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t>Natuurlijke personen</a:t>
          </a:r>
        </a:p>
      </dsp:txBody>
      <dsp:txXfrm>
        <a:off x="1255662" y="19873"/>
        <a:ext cx="2368142" cy="565638"/>
      </dsp:txXfrm>
    </dsp:sp>
    <dsp:sp modelId="{E066A062-C02E-4FB3-A970-A8934CCD86D0}">
      <dsp:nvSpPr>
        <dsp:cNvPr id="0" name=""/>
        <dsp:cNvSpPr/>
      </dsp:nvSpPr>
      <dsp:spPr>
        <a:xfrm rot="5400000">
          <a:off x="2387160" y="655683"/>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0AA0D5-740C-4662-89C4-87CDAEC775C7}">
      <dsp:nvSpPr>
        <dsp:cNvPr id="0" name=""/>
        <dsp:cNvSpPr/>
      </dsp:nvSpPr>
      <dsp:spPr>
        <a:xfrm>
          <a:off x="1238064" y="813402"/>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Eenmanszaak (</a:t>
          </a:r>
          <a:r>
            <a:rPr lang="nl-NL" sz="1800" kern="1200" dirty="0" err="1"/>
            <a:t>ez</a:t>
          </a:r>
          <a:r>
            <a:rPr lang="nl-NL" sz="1800" kern="1200" dirty="0"/>
            <a:t>)</a:t>
          </a:r>
        </a:p>
      </dsp:txBody>
      <dsp:txXfrm>
        <a:off x="1255662" y="831000"/>
        <a:ext cx="2368142" cy="565638"/>
      </dsp:txXfrm>
    </dsp:sp>
    <dsp:sp modelId="{76877C56-3343-465F-81FD-124C07F6FE63}">
      <dsp:nvSpPr>
        <dsp:cNvPr id="0" name=""/>
        <dsp:cNvSpPr/>
      </dsp:nvSpPr>
      <dsp:spPr>
        <a:xfrm rot="5400000">
          <a:off x="2387160" y="1466810"/>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8C7CAE-CEB0-4953-B0CC-DBCC4A7BFBAC}">
      <dsp:nvSpPr>
        <dsp:cNvPr id="0" name=""/>
        <dsp:cNvSpPr/>
      </dsp:nvSpPr>
      <dsp:spPr>
        <a:xfrm>
          <a:off x="1238064" y="1624529"/>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Vennootschap onder firma (vof)</a:t>
          </a:r>
        </a:p>
      </dsp:txBody>
      <dsp:txXfrm>
        <a:off x="1255662" y="1642127"/>
        <a:ext cx="2368142" cy="565638"/>
      </dsp:txXfrm>
    </dsp:sp>
    <dsp:sp modelId="{7BD28F65-B6D7-4C20-8AC5-1EFDBF7550B2}">
      <dsp:nvSpPr>
        <dsp:cNvPr id="0" name=""/>
        <dsp:cNvSpPr/>
      </dsp:nvSpPr>
      <dsp:spPr>
        <a:xfrm rot="5400000">
          <a:off x="2387160" y="2277937"/>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F631B5-52CE-4E31-9978-0040A2BA49AF}">
      <dsp:nvSpPr>
        <dsp:cNvPr id="0" name=""/>
        <dsp:cNvSpPr/>
      </dsp:nvSpPr>
      <dsp:spPr>
        <a:xfrm>
          <a:off x="1238064" y="2435656"/>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Maatschap (mts)</a:t>
          </a:r>
        </a:p>
      </dsp:txBody>
      <dsp:txXfrm>
        <a:off x="1255662" y="2453254"/>
        <a:ext cx="2368142" cy="565638"/>
      </dsp:txXfrm>
    </dsp:sp>
    <dsp:sp modelId="{389E1B67-360F-4E15-BB85-5789C8139357}">
      <dsp:nvSpPr>
        <dsp:cNvPr id="0" name=""/>
        <dsp:cNvSpPr/>
      </dsp:nvSpPr>
      <dsp:spPr>
        <a:xfrm>
          <a:off x="3977870" y="2275"/>
          <a:ext cx="2403338" cy="600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nl-NL" sz="2000" b="1" kern="1200" dirty="0"/>
            <a:t>Rechtspersonen</a:t>
          </a:r>
        </a:p>
      </dsp:txBody>
      <dsp:txXfrm>
        <a:off x="3995468" y="19873"/>
        <a:ext cx="2368142" cy="565638"/>
      </dsp:txXfrm>
    </dsp:sp>
    <dsp:sp modelId="{31DF3ECC-FC9C-4ABE-9ADF-87636EF82A60}">
      <dsp:nvSpPr>
        <dsp:cNvPr id="0" name=""/>
        <dsp:cNvSpPr/>
      </dsp:nvSpPr>
      <dsp:spPr>
        <a:xfrm rot="5400000">
          <a:off x="5126967" y="655683"/>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BAB0A3-822B-4408-864D-28DB8F1FDD84}">
      <dsp:nvSpPr>
        <dsp:cNvPr id="0" name=""/>
        <dsp:cNvSpPr/>
      </dsp:nvSpPr>
      <dsp:spPr>
        <a:xfrm>
          <a:off x="3977870" y="813402"/>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Besloten vennootschap (bv)</a:t>
          </a:r>
        </a:p>
      </dsp:txBody>
      <dsp:txXfrm>
        <a:off x="3995468" y="831000"/>
        <a:ext cx="2368142" cy="565638"/>
      </dsp:txXfrm>
    </dsp:sp>
    <dsp:sp modelId="{FCE7D316-4E1F-4680-9DC3-C0681909D7A4}">
      <dsp:nvSpPr>
        <dsp:cNvPr id="0" name=""/>
        <dsp:cNvSpPr/>
      </dsp:nvSpPr>
      <dsp:spPr>
        <a:xfrm rot="5400000">
          <a:off x="5126967" y="1466810"/>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066F2A-A327-460E-9B97-3C0D77C7E125}">
      <dsp:nvSpPr>
        <dsp:cNvPr id="0" name=""/>
        <dsp:cNvSpPr/>
      </dsp:nvSpPr>
      <dsp:spPr>
        <a:xfrm>
          <a:off x="3977870" y="1624529"/>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Naamloze vennootschap (nv)</a:t>
          </a:r>
        </a:p>
      </dsp:txBody>
      <dsp:txXfrm>
        <a:off x="3995468" y="1642127"/>
        <a:ext cx="2368142" cy="565638"/>
      </dsp:txXfrm>
    </dsp:sp>
    <dsp:sp modelId="{E62D804E-AB9E-472F-85C8-81B43D7A7166}">
      <dsp:nvSpPr>
        <dsp:cNvPr id="0" name=""/>
        <dsp:cNvSpPr/>
      </dsp:nvSpPr>
      <dsp:spPr>
        <a:xfrm rot="5400000">
          <a:off x="5126967" y="2277937"/>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9DF1B4-116D-42BF-8262-D135BDF5B156}">
      <dsp:nvSpPr>
        <dsp:cNvPr id="0" name=""/>
        <dsp:cNvSpPr/>
      </dsp:nvSpPr>
      <dsp:spPr>
        <a:xfrm>
          <a:off x="3977870" y="2435656"/>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Vereniging</a:t>
          </a:r>
        </a:p>
      </dsp:txBody>
      <dsp:txXfrm>
        <a:off x="3995468" y="2453254"/>
        <a:ext cx="2368142" cy="565638"/>
      </dsp:txXfrm>
    </dsp:sp>
    <dsp:sp modelId="{2A9EA457-9DBB-4160-8B5D-4EE7639CB0E7}">
      <dsp:nvSpPr>
        <dsp:cNvPr id="0" name=""/>
        <dsp:cNvSpPr/>
      </dsp:nvSpPr>
      <dsp:spPr>
        <a:xfrm rot="5400000">
          <a:off x="5126967" y="3089064"/>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1821B5-3262-46B5-B2DC-88CAED4E716E}">
      <dsp:nvSpPr>
        <dsp:cNvPr id="0" name=""/>
        <dsp:cNvSpPr/>
      </dsp:nvSpPr>
      <dsp:spPr>
        <a:xfrm>
          <a:off x="3977870" y="3246783"/>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Stichting</a:t>
          </a:r>
        </a:p>
      </dsp:txBody>
      <dsp:txXfrm>
        <a:off x="3995468" y="3264381"/>
        <a:ext cx="2368142" cy="565638"/>
      </dsp:txXfrm>
    </dsp:sp>
    <dsp:sp modelId="{C2C3FA98-327B-4F7C-B095-1D847DFB565F}">
      <dsp:nvSpPr>
        <dsp:cNvPr id="0" name=""/>
        <dsp:cNvSpPr/>
      </dsp:nvSpPr>
      <dsp:spPr>
        <a:xfrm rot="5400000">
          <a:off x="5126967" y="3900191"/>
          <a:ext cx="105146" cy="105146"/>
        </a:xfrm>
        <a:prstGeom prst="rightArrow">
          <a:avLst>
            <a:gd name="adj1" fmla="val 667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149AFB-70A7-4A47-8809-CF0EE100C3F7}">
      <dsp:nvSpPr>
        <dsp:cNvPr id="0" name=""/>
        <dsp:cNvSpPr/>
      </dsp:nvSpPr>
      <dsp:spPr>
        <a:xfrm>
          <a:off x="3977870" y="4057910"/>
          <a:ext cx="2403338" cy="600834"/>
        </a:xfrm>
        <a:prstGeom prst="roundRect">
          <a:avLst>
            <a:gd name="adj" fmla="val 1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Coöperatie</a:t>
          </a:r>
        </a:p>
      </dsp:txBody>
      <dsp:txXfrm>
        <a:off x="3995468" y="4075508"/>
        <a:ext cx="2368142" cy="5656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6-12-2021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boekhouden.nl/kv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F533DFC-07A8-4CF3-9448-54F0C4632332}" type="slidenum">
              <a:rPr lang="nl-NL" smtClean="0"/>
              <a:t>7</a:t>
            </a:fld>
            <a:endParaRPr lang="nl-NL"/>
          </a:p>
        </p:txBody>
      </p:sp>
    </p:spTree>
    <p:extLst>
      <p:ext uri="{BB962C8B-B14F-4D97-AF65-F5344CB8AC3E}">
        <p14:creationId xmlns:p14="http://schemas.microsoft.com/office/powerpoint/2010/main" val="422329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0" dirty="0">
                <a:solidFill>
                  <a:srgbClr val="344064"/>
                </a:solidFill>
                <a:effectLst/>
                <a:latin typeface="PT Sans"/>
              </a:rPr>
              <a:t>Een rechtsvorm </a:t>
            </a:r>
            <a:r>
              <a:rPr lang="nl-NL" b="0" i="0" dirty="0">
                <a:solidFill>
                  <a:srgbClr val="344064"/>
                </a:solidFill>
                <a:effectLst/>
                <a:latin typeface="PT Sans"/>
              </a:rPr>
              <a:t>is de juridische vorm van een onderneming. Dat wil zeggen welke verplichtingen de onderneming heeft en hoe het bijvoorbeeld zit met de hoogte van aansprakelijkheid. Rechtsvormen worden ook wel vaker ondernemingsvormen genoemd. </a:t>
            </a:r>
            <a:endParaRPr lang="nl-NL" dirty="0"/>
          </a:p>
          <a:p>
            <a:endParaRPr lang="nl-NL" dirty="0"/>
          </a:p>
        </p:txBody>
      </p:sp>
      <p:sp>
        <p:nvSpPr>
          <p:cNvPr id="4" name="Tijdelijke aanduiding voor dianummer 3"/>
          <p:cNvSpPr>
            <a:spLocks noGrp="1"/>
          </p:cNvSpPr>
          <p:nvPr>
            <p:ph type="sldNum" sz="quarter" idx="5"/>
          </p:nvPr>
        </p:nvSpPr>
        <p:spPr/>
        <p:txBody>
          <a:bodyPr/>
          <a:lstStyle/>
          <a:p>
            <a:fld id="{DB14641C-38C1-437A-8371-C3E7B9F06B1E}" type="slidenum">
              <a:rPr lang="nl-NL" smtClean="0"/>
              <a:t>8</a:t>
            </a:fld>
            <a:endParaRPr lang="nl-NL"/>
          </a:p>
        </p:txBody>
      </p:sp>
    </p:spTree>
    <p:extLst>
      <p:ext uri="{BB962C8B-B14F-4D97-AF65-F5344CB8AC3E}">
        <p14:creationId xmlns:p14="http://schemas.microsoft.com/office/powerpoint/2010/main" val="182740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https://youtu.be/REpLB4XGJa8</a:t>
            </a:r>
          </a:p>
          <a:p>
            <a:endParaRPr lang="nl-NL" dirty="0"/>
          </a:p>
          <a:p>
            <a:pPr algn="l" fontAlgn="base"/>
            <a:r>
              <a:rPr lang="nl-NL" b="1" i="0" dirty="0">
                <a:solidFill>
                  <a:srgbClr val="313F64"/>
                </a:solidFill>
                <a:effectLst/>
                <a:latin typeface="Alwyn New Rounded"/>
              </a:rPr>
              <a:t>Eenmanszaak</a:t>
            </a:r>
          </a:p>
          <a:p>
            <a:pPr algn="l" fontAlgn="base"/>
            <a:r>
              <a:rPr lang="nl-NL" b="0" i="0" dirty="0">
                <a:solidFill>
                  <a:srgbClr val="344064"/>
                </a:solidFill>
                <a:effectLst/>
                <a:latin typeface="PT Sans"/>
              </a:rPr>
              <a:t>Zoals de naam al zegt, wordt er vaak gekozen voor deze rechtsvorm als u in uw eentje onderneemt. U profiteert vaak van meer belastingvoordeel door verschillende aftrekposten, maar u bent wel persoonlijk aansprakelijk voor schulden. </a:t>
            </a:r>
          </a:p>
          <a:p>
            <a:pPr algn="l" fontAlgn="base"/>
            <a:r>
              <a:rPr lang="nl-NL" b="1" i="0" dirty="0">
                <a:solidFill>
                  <a:srgbClr val="313F64"/>
                </a:solidFill>
                <a:effectLst/>
                <a:latin typeface="Alwyn New Rounded"/>
              </a:rPr>
              <a:t>Vennootschap onder firma (vof)</a:t>
            </a:r>
          </a:p>
          <a:p>
            <a:pPr algn="l" fontAlgn="base"/>
            <a:r>
              <a:rPr lang="nl-NL" b="0" i="0" dirty="0">
                <a:solidFill>
                  <a:srgbClr val="344064"/>
                </a:solidFill>
                <a:effectLst/>
                <a:latin typeface="PT Sans"/>
              </a:rPr>
              <a:t>Wanneer u samen met iemand anders een bedrijf opstart, kunt u een vof oprichten. Jullie worden dan allebei vennoot, maar zijn ook allebei verantwoordelijk en aansprakelijk. In dit geval is het dus handig om sommige afspraken vast te leggen in een contract. </a:t>
            </a:r>
          </a:p>
          <a:p>
            <a:pPr algn="l" fontAlgn="base"/>
            <a:r>
              <a:rPr lang="nl-NL" b="1" i="0" dirty="0">
                <a:solidFill>
                  <a:srgbClr val="313F64"/>
                </a:solidFill>
                <a:effectLst/>
                <a:latin typeface="Alwyn New Rounded"/>
              </a:rPr>
              <a:t>Maatschap</a:t>
            </a:r>
          </a:p>
          <a:p>
            <a:pPr algn="l" fontAlgn="base"/>
            <a:r>
              <a:rPr lang="nl-NL" b="0" i="0" dirty="0">
                <a:solidFill>
                  <a:srgbClr val="344064"/>
                </a:solidFill>
                <a:effectLst/>
                <a:latin typeface="PT Sans"/>
              </a:rPr>
              <a:t>Een maatschap is een veelgebruikte rechtsvorm onder specialisten in bijvoorbeeld ziekenhuizen. Zij voeren hun beroep uit onder een gemeenschappelijke naam. U bent altijd met 2 of meer personen en iedereen brengt iets in, zoals arbeid, geld of goederen. Afspraken over onder andere de winstverdeling worden vastgelegd in een contract.</a:t>
            </a:r>
          </a:p>
          <a:p>
            <a:endParaRPr lang="nl-NL" dirty="0"/>
          </a:p>
          <a:p>
            <a:pPr algn="l" fontAlgn="base"/>
            <a:r>
              <a:rPr lang="nl-NL" b="1" i="0" dirty="0">
                <a:solidFill>
                  <a:srgbClr val="313F64"/>
                </a:solidFill>
                <a:effectLst/>
                <a:latin typeface="Alwyn New Rounded"/>
              </a:rPr>
              <a:t>Besloten vennootschap (bv)</a:t>
            </a:r>
          </a:p>
          <a:p>
            <a:pPr algn="l" fontAlgn="base"/>
            <a:r>
              <a:rPr lang="nl-NL" b="0" i="0" dirty="0">
                <a:solidFill>
                  <a:srgbClr val="344064"/>
                </a:solidFill>
                <a:effectLst/>
                <a:latin typeface="PT Sans"/>
              </a:rPr>
              <a:t>Een besloten vennootschap staat op zichzelf. Dat wil zeggen dat de bv aansprakelijk is voor schulden. Het kapitaal van een bv is verdeeld in aandelen die in het bezit zijn van de aandeelhouders. Een bv is verplicht om jaarstukken in te leveren bij de </a:t>
            </a:r>
            <a:r>
              <a:rPr lang="nl-NL" b="0" i="0" u="sng" dirty="0">
                <a:solidFill>
                  <a:srgbClr val="313F64"/>
                </a:solidFill>
                <a:effectLst/>
                <a:latin typeface="PT Sans"/>
                <a:hlinkClick r:id="rId3"/>
              </a:rPr>
              <a:t>KvK</a:t>
            </a:r>
            <a:r>
              <a:rPr lang="nl-NL" b="0" i="0" dirty="0">
                <a:solidFill>
                  <a:srgbClr val="344064"/>
                </a:solidFill>
                <a:effectLst/>
                <a:latin typeface="PT Sans"/>
              </a:rPr>
              <a:t>.</a:t>
            </a:r>
          </a:p>
          <a:p>
            <a:pPr algn="l" fontAlgn="base"/>
            <a:r>
              <a:rPr lang="nl-NL" b="1" i="0" dirty="0">
                <a:solidFill>
                  <a:srgbClr val="313F64"/>
                </a:solidFill>
                <a:effectLst/>
                <a:latin typeface="Alwyn New Rounded"/>
              </a:rPr>
              <a:t>Naamloze vennootschap (nv)</a:t>
            </a:r>
          </a:p>
          <a:p>
            <a:pPr algn="l" fontAlgn="base"/>
            <a:r>
              <a:rPr lang="nl-NL" b="0" i="0" dirty="0">
                <a:solidFill>
                  <a:srgbClr val="344064"/>
                </a:solidFill>
                <a:effectLst/>
                <a:latin typeface="PT Sans"/>
              </a:rPr>
              <a:t>Een nv heeft ook aandeelhouders, maar ook aandelen die vrij verhandelbaar zijn op de beurs. Bij een nv heeft u een startkapitaal van minimaal 45.000 euro nodig. Ook een nv moet de jaarcijfers delen met de KvK.</a:t>
            </a:r>
          </a:p>
          <a:p>
            <a:pPr algn="l" fontAlgn="base"/>
            <a:endParaRPr lang="nl-NL" b="0" i="0" dirty="0">
              <a:solidFill>
                <a:srgbClr val="344064"/>
              </a:solidFill>
              <a:effectLst/>
              <a:latin typeface="PT Sans"/>
            </a:endParaRPr>
          </a:p>
          <a:p>
            <a:r>
              <a:rPr lang="nl-NL" b="1" dirty="0"/>
              <a:t>Vereniging</a:t>
            </a:r>
          </a:p>
          <a:p>
            <a:r>
              <a:rPr lang="nl-NL" b="0" dirty="0"/>
              <a:t>Een rechtspersoon met leden. Een vereniging organiseert maatschappelijke activiteiten om samen met haar leden een wens of doel te bereiken, zoals sporten, politieke belangen, muziek maken of natuurbescherming.</a:t>
            </a:r>
          </a:p>
          <a:p>
            <a:endParaRPr lang="nl-NL" b="0" dirty="0"/>
          </a:p>
          <a:p>
            <a:r>
              <a:rPr lang="nl-NL" b="1" dirty="0"/>
              <a:t>Stichting</a:t>
            </a:r>
          </a:p>
          <a:p>
            <a:r>
              <a:rPr lang="nl-NL" b="0" dirty="0"/>
              <a:t>Rechtsvorm waarmee je een sociaal, ideëel of maatschappelijk doel nastreeft. Bijvoorbeeld het verzorgen van onderwijs, het organiseren van culturele evenementen of het beheer van het dorpshuis.</a:t>
            </a:r>
          </a:p>
          <a:p>
            <a:r>
              <a:rPr lang="nl-NL" b="0" dirty="0"/>
              <a:t>Bij een stichting is de betrokkene niet persoonlijk verantwoordelijk. De stichting is volgens de wet namelijk een rechtspersoon, wat de stichting verantwoordelijk maakt. Namens de stichting worden activiteiten opgepakt en de stichting kan eigenaar zijn van goederen, onroerend goed en zelf een bankrekening op naam hebben.</a:t>
            </a:r>
          </a:p>
          <a:p>
            <a:endParaRPr lang="nl-NL" b="0" dirty="0"/>
          </a:p>
          <a:p>
            <a:r>
              <a:rPr lang="nl-NL" b="1" dirty="0"/>
              <a:t>Coöperatie </a:t>
            </a:r>
          </a:p>
          <a:p>
            <a:r>
              <a:rPr lang="nl-NL" b="0" dirty="0"/>
              <a:t>Een coöperatie voorziet in de financiële en materiële belangen van zijn leden. Bijvoorbeeld door samen in te kopen of, zoals je vaak ziet in de agrarische sector, om in een coöperatieve fabriek samen grondstoffen tot een eindproducten te verwerken. Tegenwoordig zie je ook zzp’ers samenwerken in een coöperatie. Deze rechtsvorm biedt namelijk de mogelijkheid elkaar aan te vullen met expertise en samen als 1 bedrijf een klus aan te nemen.</a:t>
            </a:r>
          </a:p>
          <a:p>
            <a:r>
              <a:rPr lang="nl-NL" b="0" dirty="0"/>
              <a:t>Een coöperatie kun je zien als een mengeling van een vereniging en een bv. Net als een vereniging heeft een coöperatie leden, met het verschil dat een coöperatie wel winstuitkeringen aan leden mag uitbetalen.</a:t>
            </a:r>
          </a:p>
          <a:p>
            <a:r>
              <a:rPr lang="nl-NL" b="0" dirty="0"/>
              <a:t>De coöperatie is een rechtspersoon. Een rechtspersoon kan zelfstandig eigenaar zijn van goederen, personeel in dienst hebben en voor eigen rekening en risico de onderneming hebben.</a:t>
            </a:r>
          </a:p>
          <a:p>
            <a:r>
              <a:rPr lang="nl-NL" b="0" dirty="0"/>
              <a:t>De leden vormen het hoogste orgaan van de coöperatie. Zij benoemen of ontslaan het bestuur en de directie. Ook beslist de ledenvergadering over toetreding van nieuwe leden. Voor de dagelijkse gang van zaken is een bestuur actief, dat kan bestaan uit mensen die werken voor de coöperatie en leden van de coöperatie.</a:t>
            </a:r>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9</a:t>
            </a:fld>
            <a:endParaRPr lang="nl-NL"/>
          </a:p>
        </p:txBody>
      </p:sp>
    </p:spTree>
    <p:extLst>
      <p:ext uri="{BB962C8B-B14F-4D97-AF65-F5344CB8AC3E}">
        <p14:creationId xmlns:p14="http://schemas.microsoft.com/office/powerpoint/2010/main" val="221456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F533DFC-07A8-4CF3-9448-54F0C4632332}" type="slidenum">
              <a:rPr lang="nl-NL" smtClean="0"/>
              <a:t>11</a:t>
            </a:fld>
            <a:endParaRPr lang="nl-NL"/>
          </a:p>
        </p:txBody>
      </p:sp>
    </p:spTree>
    <p:extLst>
      <p:ext uri="{BB962C8B-B14F-4D97-AF65-F5344CB8AC3E}">
        <p14:creationId xmlns:p14="http://schemas.microsoft.com/office/powerpoint/2010/main" val="143220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6-12-2021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11487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78831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6-12-2021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deindruk.nl/blog/comic-sans-dag-fonts-keuze/" TargetMode="Externa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Week 4 opstart</a:t>
            </a:r>
          </a:p>
          <a:p>
            <a:r>
              <a:rPr lang="nl-NL" sz="2000" b="1" dirty="0">
                <a:solidFill>
                  <a:srgbClr val="B8A1FF"/>
                </a:solidFill>
                <a:latin typeface="Arial" panose="020B0604020202020204" pitchFamily="34" charset="0"/>
                <a:cs typeface="Arial" panose="020B0604020202020204" pitchFamily="34" charset="0"/>
              </a:rPr>
              <a:t>Rechtsvormen + promotie</a:t>
            </a:r>
            <a:endParaRPr lang="nl-NL" sz="20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Marktverkenning</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Ondernemen</a:t>
            </a:r>
            <a:endParaRPr lang="nl-NL" sz="1200" dirty="0">
              <a:solidFill>
                <a:schemeClr val="bg1">
                  <a:lumMod val="85000"/>
                </a:schemeClr>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2013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96915198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sngStrike" kern="1200" dirty="0">
                          <a:solidFill>
                            <a:srgbClr val="FF0000"/>
                          </a:solidFill>
                        </a:rPr>
                        <a:t>Week 1</a:t>
                      </a:r>
                      <a:endParaRPr lang="nl-NL" sz="1200" b="1" strike="sngStrike" kern="1200" dirty="0">
                        <a:solidFill>
                          <a:srgbClr val="FF0000"/>
                        </a:solidFill>
                        <a:latin typeface="+mn-lt"/>
                        <a:ea typeface="+mn-ea"/>
                        <a:cs typeface="+mn-cs"/>
                      </a:endParaRPr>
                    </a:p>
                  </a:txBody>
                  <a:tcPr anchor="ctr"/>
                </a:tc>
                <a:tc>
                  <a:txBody>
                    <a:bodyPr/>
                    <a:lstStyle/>
                    <a:p>
                      <a:pPr marL="0" algn="ctr" defTabSz="914400" rtl="0" eaLnBrk="1" latinLnBrk="0" hangingPunct="1"/>
                      <a:r>
                        <a:rPr lang="nl-NL" sz="1200" b="1" strike="sngStrike" kern="1200" dirty="0">
                          <a:solidFill>
                            <a:srgbClr val="FF0000"/>
                          </a:solidFill>
                        </a:rPr>
                        <a:t>Week 2</a:t>
                      </a:r>
                      <a:endParaRPr lang="nl-NL" sz="1200" b="1" strike="sngStrike" kern="1200" dirty="0">
                        <a:solidFill>
                          <a:srgbClr val="FF0000"/>
                        </a:solidFill>
                        <a:latin typeface="+mn-lt"/>
                        <a:ea typeface="+mn-ea"/>
                        <a:cs typeface="+mn-cs"/>
                      </a:endParaRPr>
                    </a:p>
                  </a:txBody>
                  <a:tcPr anchor="ctr"/>
                </a:tc>
                <a:tc>
                  <a:txBody>
                    <a:bodyPr/>
                    <a:lstStyle/>
                    <a:p>
                      <a:pPr algn="ctr"/>
                      <a:r>
                        <a:rPr lang="nl-NL" sz="1200" b="1" strike="sngStrike" kern="1200" dirty="0">
                          <a:solidFill>
                            <a:srgbClr val="FF0000"/>
                          </a:solidFill>
                        </a:rPr>
                        <a:t>Week 3</a:t>
                      </a:r>
                      <a:endParaRPr lang="nl-NL" sz="1200" b="1" strike="sngStrike" kern="1200" dirty="0">
                        <a:solidFill>
                          <a:srgbClr val="FF0000"/>
                        </a:solidFill>
                        <a:latin typeface="+mn-lt"/>
                        <a:ea typeface="+mn-ea"/>
                        <a:cs typeface="+mn-cs"/>
                      </a:endParaRPr>
                    </a:p>
                  </a:txBody>
                  <a:tcPr anchor="ctr"/>
                </a:tc>
                <a:tc>
                  <a:txBody>
                    <a:bodyPr/>
                    <a:lstStyle/>
                    <a:p>
                      <a:pPr algn="ctr"/>
                      <a:r>
                        <a:rPr lang="nl-NL" sz="1200" b="1" kern="1200" dirty="0">
                          <a:solidFill>
                            <a:srgbClr val="FF0000"/>
                          </a:solidFill>
                        </a:rPr>
                        <a:t>Week 4</a:t>
                      </a:r>
                      <a:endParaRPr lang="nl-NL" sz="1200" b="1" kern="1200" dirty="0">
                        <a:solidFill>
                          <a:srgbClr val="FF0000"/>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400" b="1" dirty="0">
                <a:solidFill>
                  <a:srgbClr val="0070C0"/>
                </a:solidFill>
              </a:rPr>
              <a:t>Opdracht ‘Ondernemingsvormen’</a:t>
            </a:r>
          </a:p>
        </p:txBody>
      </p:sp>
      <p:sp>
        <p:nvSpPr>
          <p:cNvPr id="3" name="Tijdelijke aanduiding voor inhoud 2"/>
          <p:cNvSpPr>
            <a:spLocks noGrp="1"/>
          </p:cNvSpPr>
          <p:nvPr>
            <p:ph idx="1"/>
          </p:nvPr>
        </p:nvSpPr>
        <p:spPr>
          <a:xfrm>
            <a:off x="838200" y="1825625"/>
            <a:ext cx="10515600" cy="3145209"/>
          </a:xfrm>
        </p:spPr>
        <p:txBody>
          <a:bodyPr/>
          <a:lstStyle/>
          <a:p>
            <a:pPr marL="0" indent="0">
              <a:buNone/>
            </a:pPr>
            <a:r>
              <a:rPr lang="nl-NL" dirty="0"/>
              <a:t>Beantwoord de onderstaande vragen en gebruik onderstaande link:</a:t>
            </a:r>
          </a:p>
          <a:p>
            <a:pPr marL="514350" indent="-514350">
              <a:buFont typeface="+mj-lt"/>
              <a:buAutoNum type="arabicPeriod"/>
            </a:pPr>
            <a:r>
              <a:rPr lang="nl-NL" dirty="0"/>
              <a:t>Welke ondernemingsvorm past bij jullie onderneming?</a:t>
            </a:r>
          </a:p>
          <a:p>
            <a:pPr marL="514350" indent="-514350">
              <a:buFont typeface="+mj-lt"/>
              <a:buAutoNum type="arabicPeriod"/>
            </a:pPr>
            <a:r>
              <a:rPr lang="nl-NL" dirty="0"/>
              <a:t>Wat zijn de voorwaarden voor oprichting van deze vorm?</a:t>
            </a:r>
          </a:p>
          <a:p>
            <a:pPr marL="514350" indent="-514350">
              <a:buFont typeface="+mj-lt"/>
              <a:buAutoNum type="arabicPeriod"/>
            </a:pPr>
            <a:r>
              <a:rPr lang="nl-NL" dirty="0"/>
              <a:t>Wie is juridisch aansprakelijk?</a:t>
            </a:r>
          </a:p>
          <a:p>
            <a:pPr marL="514350" indent="-514350">
              <a:buFont typeface="+mj-lt"/>
              <a:buAutoNum type="arabicPeriod"/>
            </a:pPr>
            <a:r>
              <a:rPr lang="nl-NL" dirty="0"/>
              <a:t>Wat zijn de voordelen van deze ondernemingsvorm?</a:t>
            </a:r>
          </a:p>
          <a:p>
            <a:pPr marL="514350" indent="-514350">
              <a:buFont typeface="+mj-lt"/>
              <a:buAutoNum type="arabicPeriod"/>
            </a:pPr>
            <a:r>
              <a:rPr lang="nl-NL" dirty="0"/>
              <a:t>Wat zijn de nadelen van deze ondernemingsvorm?</a:t>
            </a:r>
          </a:p>
        </p:txBody>
      </p:sp>
      <p:sp>
        <p:nvSpPr>
          <p:cNvPr id="5" name="Tekstvak 4">
            <a:extLst>
              <a:ext uri="{FF2B5EF4-FFF2-40B4-BE49-F238E27FC236}">
                <a16:creationId xmlns:a16="http://schemas.microsoft.com/office/drawing/2014/main" id="{017F129A-CF36-47A5-B516-D8B92C3A1ECD}"/>
              </a:ext>
            </a:extLst>
          </p:cNvPr>
          <p:cNvSpPr txBox="1"/>
          <p:nvPr/>
        </p:nvSpPr>
        <p:spPr>
          <a:xfrm>
            <a:off x="916548" y="5440662"/>
            <a:ext cx="8387250" cy="369332"/>
          </a:xfrm>
          <a:prstGeom prst="rect">
            <a:avLst/>
          </a:prstGeom>
          <a:noFill/>
        </p:spPr>
        <p:txBody>
          <a:bodyPr wrap="square">
            <a:spAutoFit/>
          </a:bodyPr>
          <a:lstStyle/>
          <a:p>
            <a:r>
              <a:rPr lang="nl-NL" dirty="0"/>
              <a:t>https://ondernemersplein.kvk.nl/keuzehulp-welke-rechtsvorm-past-bij-uw-bedrijf/</a:t>
            </a:r>
          </a:p>
        </p:txBody>
      </p:sp>
    </p:spTree>
    <p:extLst>
      <p:ext uri="{BB962C8B-B14F-4D97-AF65-F5344CB8AC3E}">
        <p14:creationId xmlns:p14="http://schemas.microsoft.com/office/powerpoint/2010/main" val="228351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3341323" y="5136637"/>
            <a:ext cx="6323595" cy="183632"/>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788"/>
          </a:p>
        </p:txBody>
      </p:sp>
      <p:sp>
        <p:nvSpPr>
          <p:cNvPr id="4" name="Titel 3">
            <a:extLst>
              <a:ext uri="{FF2B5EF4-FFF2-40B4-BE49-F238E27FC236}">
                <a16:creationId xmlns:a16="http://schemas.microsoft.com/office/drawing/2014/main" id="{56287C91-6150-4107-996C-A65A12896E30}"/>
              </a:ext>
            </a:extLst>
          </p:cNvPr>
          <p:cNvSpPr>
            <a:spLocks noGrp="1"/>
          </p:cNvSpPr>
          <p:nvPr>
            <p:ph type="title"/>
          </p:nvPr>
        </p:nvSpPr>
        <p:spPr>
          <a:xfrm>
            <a:off x="838200" y="391758"/>
            <a:ext cx="10515600" cy="1325563"/>
          </a:xfrm>
        </p:spPr>
        <p:txBody>
          <a:bodyPr/>
          <a:lstStyle/>
          <a:p>
            <a:r>
              <a:rPr lang="nl-NL" b="1" dirty="0"/>
              <a:t>Promotie</a:t>
            </a:r>
          </a:p>
        </p:txBody>
      </p:sp>
    </p:spTree>
    <p:extLst>
      <p:ext uri="{BB962C8B-B14F-4D97-AF65-F5344CB8AC3E}">
        <p14:creationId xmlns:p14="http://schemas.microsoft.com/office/powerpoint/2010/main" val="106002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ctrTitle"/>
          </p:nvPr>
        </p:nvSpPr>
        <p:spPr>
          <a:xfrm>
            <a:off x="932155" y="694373"/>
            <a:ext cx="9144000" cy="1099763"/>
          </a:xfrm>
        </p:spPr>
        <p:txBody>
          <a:bodyPr anchor="t">
            <a:normAutofit fontScale="90000"/>
          </a:bodyPr>
          <a:lstStyle/>
          <a:p>
            <a:pPr algn="l"/>
            <a:r>
              <a:rPr lang="nl-NL" sz="4400" dirty="0" err="1">
                <a:latin typeface="+mn-lt"/>
              </a:rPr>
              <a:t>Lesdoel</a:t>
            </a:r>
            <a:br>
              <a:rPr lang="nl-NL" sz="4400" dirty="0"/>
            </a:br>
            <a:br>
              <a:rPr lang="nl-NL" sz="4400" dirty="0"/>
            </a:br>
            <a:br>
              <a:rPr lang="nl-NL" sz="4400" dirty="0"/>
            </a:br>
            <a:endParaRPr lang="nl-NL" sz="3600" dirty="0"/>
          </a:p>
        </p:txBody>
      </p:sp>
      <p:sp>
        <p:nvSpPr>
          <p:cNvPr id="2" name="Tekstvak 1">
            <a:extLst>
              <a:ext uri="{FF2B5EF4-FFF2-40B4-BE49-F238E27FC236}">
                <a16:creationId xmlns:a16="http://schemas.microsoft.com/office/drawing/2014/main" id="{7210F5F7-FF40-45D9-A117-65A3E93D4836}"/>
              </a:ext>
            </a:extLst>
          </p:cNvPr>
          <p:cNvSpPr txBox="1"/>
          <p:nvPr/>
        </p:nvSpPr>
        <p:spPr>
          <a:xfrm>
            <a:off x="932155" y="1624811"/>
            <a:ext cx="10555550" cy="954107"/>
          </a:xfrm>
          <a:prstGeom prst="rect">
            <a:avLst/>
          </a:prstGeom>
          <a:noFill/>
        </p:spPr>
        <p:txBody>
          <a:bodyPr wrap="square" rtlCol="0">
            <a:spAutoFit/>
          </a:bodyPr>
          <a:lstStyle/>
          <a:p>
            <a:pPr marL="285750" indent="-285750">
              <a:buFont typeface="Arial" panose="020B0604020202020204" pitchFamily="34" charset="0"/>
              <a:buChar char="•"/>
            </a:pPr>
            <a:r>
              <a:rPr lang="nl-NL" sz="2800" dirty="0">
                <a:latin typeface="+mn-lt"/>
              </a:rPr>
              <a:t>Inspiratie voor het vormgeven van uitingen</a:t>
            </a:r>
          </a:p>
          <a:p>
            <a:pPr marL="285750" indent="-285750">
              <a:buFont typeface="Arial" panose="020B0604020202020204" pitchFamily="34" charset="0"/>
              <a:buChar char="•"/>
            </a:pPr>
            <a:r>
              <a:rPr lang="nl-NL" sz="2800" dirty="0">
                <a:latin typeface="+mn-lt"/>
              </a:rPr>
              <a:t>Inzicht in elementen die een rol spelen</a:t>
            </a:r>
          </a:p>
        </p:txBody>
      </p:sp>
    </p:spTree>
    <p:extLst>
      <p:ext uri="{BB962C8B-B14F-4D97-AF65-F5344CB8AC3E}">
        <p14:creationId xmlns:p14="http://schemas.microsoft.com/office/powerpoint/2010/main" val="193143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C30AD-6F03-4E36-85D5-82E12623195F}"/>
              </a:ext>
            </a:extLst>
          </p:cNvPr>
          <p:cNvSpPr>
            <a:spLocks noGrp="1"/>
          </p:cNvSpPr>
          <p:nvPr>
            <p:ph type="title"/>
          </p:nvPr>
        </p:nvSpPr>
        <p:spPr>
          <a:xfrm>
            <a:off x="1183640" y="2766218"/>
            <a:ext cx="10515600" cy="1325563"/>
          </a:xfrm>
        </p:spPr>
        <p:txBody>
          <a:bodyPr>
            <a:noAutofit/>
          </a:bodyPr>
          <a:lstStyle/>
          <a:p>
            <a:r>
              <a:rPr lang="nl-NL" sz="2400" b="0" i="0" dirty="0">
                <a:solidFill>
                  <a:srgbClr val="333333"/>
                </a:solidFill>
                <a:effectLst/>
                <a:latin typeface="+mn-lt"/>
              </a:rPr>
              <a:t>Straal uit wat je doet, dat wint altijd!</a:t>
            </a:r>
            <a:br>
              <a:rPr lang="nl-NL" sz="2400" b="0" i="0" dirty="0">
                <a:solidFill>
                  <a:srgbClr val="333333"/>
                </a:solidFill>
                <a:effectLst/>
                <a:latin typeface="+mn-lt"/>
              </a:rPr>
            </a:br>
            <a:r>
              <a:rPr lang="nl-NL" sz="2400" b="0" i="0" dirty="0">
                <a:solidFill>
                  <a:srgbClr val="333333"/>
                </a:solidFill>
                <a:effectLst/>
                <a:latin typeface="+mn-lt"/>
              </a:rPr>
              <a:t>Denk als ondernemer na over wat je wilt uitstralen? Wat is jouw ideale klant? Wat zijn je kernwaarden? Welke producten verkoop je het liefst? Wat gaat jou aantoonbaar onderscheiden van de concurrent?</a:t>
            </a:r>
            <a:br>
              <a:rPr lang="nl-NL" sz="2400" b="0" i="0" dirty="0">
                <a:solidFill>
                  <a:srgbClr val="333333"/>
                </a:solidFill>
                <a:effectLst/>
                <a:latin typeface="Roboto"/>
              </a:rPr>
            </a:br>
            <a:endParaRPr lang="nl-NL" sz="2400" dirty="0"/>
          </a:p>
        </p:txBody>
      </p:sp>
    </p:spTree>
    <p:extLst>
      <p:ext uri="{BB962C8B-B14F-4D97-AF65-F5344CB8AC3E}">
        <p14:creationId xmlns:p14="http://schemas.microsoft.com/office/powerpoint/2010/main" val="289701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3F3644-6AEC-47F3-BCE4-D563EF548155}"/>
              </a:ext>
            </a:extLst>
          </p:cNvPr>
          <p:cNvSpPr>
            <a:spLocks noGrp="1"/>
          </p:cNvSpPr>
          <p:nvPr>
            <p:ph type="title"/>
          </p:nvPr>
        </p:nvSpPr>
        <p:spPr/>
        <p:txBody>
          <a:bodyPr/>
          <a:lstStyle/>
          <a:p>
            <a:r>
              <a:rPr lang="nl-NL" dirty="0"/>
              <a:t>Vormgeving</a:t>
            </a:r>
          </a:p>
        </p:txBody>
      </p:sp>
      <p:sp>
        <p:nvSpPr>
          <p:cNvPr id="3" name="Tijdelijke aanduiding voor inhoud 2">
            <a:extLst>
              <a:ext uri="{FF2B5EF4-FFF2-40B4-BE49-F238E27FC236}">
                <a16:creationId xmlns:a16="http://schemas.microsoft.com/office/drawing/2014/main" id="{78F604EB-DD2D-40B0-8711-29D1D1F7F7FA}"/>
              </a:ext>
            </a:extLst>
          </p:cNvPr>
          <p:cNvSpPr>
            <a:spLocks noGrp="1"/>
          </p:cNvSpPr>
          <p:nvPr>
            <p:ph idx="1"/>
          </p:nvPr>
        </p:nvSpPr>
        <p:spPr/>
        <p:txBody>
          <a:bodyPr/>
          <a:lstStyle/>
          <a:p>
            <a:r>
              <a:rPr lang="nl-NL" dirty="0"/>
              <a:t>Welke elementen spelen een rol bij het vormgeven van je flyers/posters/insta-</a:t>
            </a:r>
            <a:r>
              <a:rPr lang="nl-NL" dirty="0" err="1"/>
              <a:t>posts</a:t>
            </a:r>
            <a:r>
              <a:rPr lang="nl-NL" dirty="0"/>
              <a:t> enz.</a:t>
            </a:r>
          </a:p>
        </p:txBody>
      </p:sp>
    </p:spTree>
    <p:extLst>
      <p:ext uri="{BB962C8B-B14F-4D97-AF65-F5344CB8AC3E}">
        <p14:creationId xmlns:p14="http://schemas.microsoft.com/office/powerpoint/2010/main" val="29636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2A9EED-21BD-4620-AF24-222C2DB84060}"/>
              </a:ext>
            </a:extLst>
          </p:cNvPr>
          <p:cNvSpPr>
            <a:spLocks noGrp="1"/>
          </p:cNvSpPr>
          <p:nvPr>
            <p:ph type="title"/>
          </p:nvPr>
        </p:nvSpPr>
        <p:spPr/>
        <p:txBody>
          <a:bodyPr/>
          <a:lstStyle/>
          <a:p>
            <a:r>
              <a:rPr lang="nl-NL" dirty="0"/>
              <a:t>Waar moet je op letten!</a:t>
            </a:r>
          </a:p>
        </p:txBody>
      </p:sp>
      <p:sp>
        <p:nvSpPr>
          <p:cNvPr id="5" name="Tijdelijke aanduiding voor inhoud 2">
            <a:extLst>
              <a:ext uri="{FF2B5EF4-FFF2-40B4-BE49-F238E27FC236}">
                <a16:creationId xmlns:a16="http://schemas.microsoft.com/office/drawing/2014/main" id="{6CE4C9A7-C4CE-44DC-9A3B-E032EB66F567}"/>
              </a:ext>
            </a:extLst>
          </p:cNvPr>
          <p:cNvSpPr txBox="1">
            <a:spLocks/>
          </p:cNvSpPr>
          <p:nvPr/>
        </p:nvSpPr>
        <p:spPr bwMode="auto">
          <a:xfrm>
            <a:off x="838200" y="185610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18093A"/>
                </a:solidFill>
                <a:latin typeface="Baloo 2"/>
              </a:rPr>
              <a:t>De eerste indruk van je ontwerp</a:t>
            </a:r>
          </a:p>
          <a:p>
            <a:r>
              <a:rPr lang="nl-NL" dirty="0"/>
              <a:t>Klopt de uitstraling met je bedrijf</a:t>
            </a:r>
          </a:p>
          <a:p>
            <a:r>
              <a:rPr lang="nl-NL" dirty="0"/>
              <a:t>Gebruik de juiste (passende) kleuren</a:t>
            </a:r>
          </a:p>
          <a:p>
            <a:r>
              <a:rPr lang="nl-NL" i="0" dirty="0">
                <a:solidFill>
                  <a:srgbClr val="18093A"/>
                </a:solidFill>
                <a:effectLst/>
                <a:latin typeface="Baloo 2"/>
              </a:rPr>
              <a:t>Kies het juiste font</a:t>
            </a:r>
          </a:p>
          <a:p>
            <a:r>
              <a:rPr lang="nl-NL" dirty="0">
                <a:solidFill>
                  <a:srgbClr val="18093A"/>
                </a:solidFill>
                <a:latin typeface="Baloo 2"/>
              </a:rPr>
              <a:t>Inhoud en de ‘juiste’ vormgeving</a:t>
            </a:r>
            <a:endParaRPr lang="nl-NL" i="0" dirty="0">
              <a:solidFill>
                <a:srgbClr val="18093A"/>
              </a:solidFill>
              <a:effectLst/>
              <a:latin typeface="Baloo 2"/>
            </a:endParaRPr>
          </a:p>
          <a:p>
            <a:r>
              <a:rPr lang="nl-NL" dirty="0">
                <a:solidFill>
                  <a:srgbClr val="18093A"/>
                </a:solidFill>
                <a:latin typeface="Baloo 2"/>
              </a:rPr>
              <a:t>Gebruik professioneel </a:t>
            </a:r>
            <a:r>
              <a:rPr lang="nl-NL" dirty="0" err="1">
                <a:solidFill>
                  <a:srgbClr val="18093A"/>
                </a:solidFill>
                <a:latin typeface="Baloo 2"/>
              </a:rPr>
              <a:t>rechtenvrij</a:t>
            </a:r>
            <a:r>
              <a:rPr lang="nl-NL" dirty="0">
                <a:solidFill>
                  <a:srgbClr val="18093A"/>
                </a:solidFill>
                <a:latin typeface="Baloo 2"/>
              </a:rPr>
              <a:t>/eigen beeldmateriaal </a:t>
            </a:r>
            <a:endParaRPr lang="nl-NL" i="0" dirty="0">
              <a:solidFill>
                <a:srgbClr val="18093A"/>
              </a:solidFill>
              <a:effectLst/>
              <a:latin typeface="Baloo 2"/>
            </a:endParaRPr>
          </a:p>
          <a:p>
            <a:endParaRPr lang="nl-NL" dirty="0"/>
          </a:p>
        </p:txBody>
      </p:sp>
    </p:spTree>
    <p:extLst>
      <p:ext uri="{BB962C8B-B14F-4D97-AF65-F5344CB8AC3E}">
        <p14:creationId xmlns:p14="http://schemas.microsoft.com/office/powerpoint/2010/main" val="393496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623737-8D9D-4027-A471-B7A6A8B58314}"/>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C4FAB842-6CD4-4A0E-95C3-AD4DA7A07573}"/>
              </a:ext>
            </a:extLst>
          </p:cNvPr>
          <p:cNvPicPr>
            <a:picLocks noGrp="1" noChangeAspect="1"/>
          </p:cNvPicPr>
          <p:nvPr>
            <p:ph idx="1"/>
          </p:nvPr>
        </p:nvPicPr>
        <p:blipFill>
          <a:blip r:embed="rId2"/>
          <a:stretch>
            <a:fillRect/>
          </a:stretch>
        </p:blipFill>
        <p:spPr>
          <a:xfrm>
            <a:off x="-730250" y="0"/>
            <a:ext cx="13716000" cy="6858000"/>
          </a:xfrm>
          <a:prstGeom prst="rect">
            <a:avLst/>
          </a:prstGeom>
        </p:spPr>
      </p:pic>
    </p:spTree>
    <p:extLst>
      <p:ext uri="{BB962C8B-B14F-4D97-AF65-F5344CB8AC3E}">
        <p14:creationId xmlns:p14="http://schemas.microsoft.com/office/powerpoint/2010/main" val="3955263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DA49E-9D76-4271-9B1A-BB915664F36B}"/>
              </a:ext>
            </a:extLst>
          </p:cNvPr>
          <p:cNvSpPr>
            <a:spLocks noGrp="1"/>
          </p:cNvSpPr>
          <p:nvPr>
            <p:ph type="title"/>
          </p:nvPr>
        </p:nvSpPr>
        <p:spPr/>
        <p:txBody>
          <a:bodyPr/>
          <a:lstStyle/>
          <a:p>
            <a:r>
              <a:rPr lang="nl-NL" dirty="0"/>
              <a:t>Belang van kleur</a:t>
            </a:r>
          </a:p>
        </p:txBody>
      </p:sp>
      <p:sp>
        <p:nvSpPr>
          <p:cNvPr id="3" name="Tijdelijke aanduiding voor inhoud 2">
            <a:extLst>
              <a:ext uri="{FF2B5EF4-FFF2-40B4-BE49-F238E27FC236}">
                <a16:creationId xmlns:a16="http://schemas.microsoft.com/office/drawing/2014/main" id="{B731B5F5-C116-49E1-A00F-A8B5C26EFCF4}"/>
              </a:ext>
            </a:extLst>
          </p:cNvPr>
          <p:cNvSpPr>
            <a:spLocks noGrp="1"/>
          </p:cNvSpPr>
          <p:nvPr>
            <p:ph sz="half" idx="1"/>
          </p:nvPr>
        </p:nvSpPr>
        <p:spPr/>
        <p:txBody>
          <a:bodyPr/>
          <a:lstStyle/>
          <a:p>
            <a:r>
              <a:rPr lang="nl-NL" b="0" i="0" dirty="0">
                <a:solidFill>
                  <a:schemeClr val="tx1">
                    <a:lumMod val="95000"/>
                    <a:lumOff val="5000"/>
                  </a:schemeClr>
                </a:solidFill>
                <a:effectLst/>
              </a:rPr>
              <a:t>Kleuren zijn belangrijk in design, veel kleuren hebben een betekenis en roepen al dan niet bewust iets op.</a:t>
            </a:r>
          </a:p>
          <a:p>
            <a:r>
              <a:rPr lang="nl-NL" b="0" i="0" dirty="0">
                <a:solidFill>
                  <a:schemeClr val="tx1">
                    <a:lumMod val="95000"/>
                    <a:lumOff val="5000"/>
                  </a:schemeClr>
                </a:solidFill>
                <a:effectLst/>
              </a:rPr>
              <a:t> Zo stralen de kleuren combi blauw/geel of rood/geel “goedkoop” uit. </a:t>
            </a:r>
          </a:p>
          <a:p>
            <a:r>
              <a:rPr lang="nl-NL" b="0" i="0" dirty="0">
                <a:solidFill>
                  <a:schemeClr val="tx1">
                    <a:lumMod val="95000"/>
                    <a:lumOff val="5000"/>
                  </a:schemeClr>
                </a:solidFill>
                <a:effectLst/>
              </a:rPr>
              <a:t>Zo straalt zwart “klasse” uit.</a:t>
            </a:r>
            <a:endParaRPr lang="nl-NL" dirty="0">
              <a:solidFill>
                <a:schemeClr val="tx1">
                  <a:lumMod val="95000"/>
                  <a:lumOff val="5000"/>
                </a:schemeClr>
              </a:solidFill>
            </a:endParaRPr>
          </a:p>
        </p:txBody>
      </p:sp>
      <p:pic>
        <p:nvPicPr>
          <p:cNvPr id="2052" name="Picture 4" descr="Wibra - Winkelcentrum de Weiert">
            <a:extLst>
              <a:ext uri="{FF2B5EF4-FFF2-40B4-BE49-F238E27FC236}">
                <a16:creationId xmlns:a16="http://schemas.microsoft.com/office/drawing/2014/main" id="{ED50BC27-481C-4A2D-8E08-38B18130A92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63335" y="3035777"/>
            <a:ext cx="1875574" cy="132556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36D8E20A-A228-4152-A13D-AB3906CB811E}"/>
              </a:ext>
            </a:extLst>
          </p:cNvPr>
          <p:cNvPicPr>
            <a:picLocks noChangeAspect="1"/>
          </p:cNvPicPr>
          <p:nvPr/>
        </p:nvPicPr>
        <p:blipFill>
          <a:blip r:embed="rId3"/>
          <a:stretch>
            <a:fillRect/>
          </a:stretch>
        </p:blipFill>
        <p:spPr>
          <a:xfrm>
            <a:off x="8767229" y="3035777"/>
            <a:ext cx="1574729" cy="1325563"/>
          </a:xfrm>
          <a:prstGeom prst="rect">
            <a:avLst/>
          </a:prstGeom>
        </p:spPr>
      </p:pic>
      <p:pic>
        <p:nvPicPr>
          <p:cNvPr id="2054" name="Picture 6" descr="Calvin Klein – Logos Download">
            <a:extLst>
              <a:ext uri="{FF2B5EF4-FFF2-40B4-BE49-F238E27FC236}">
                <a16:creationId xmlns:a16="http://schemas.microsoft.com/office/drawing/2014/main" id="{097B99BD-F997-4FE0-AFC8-5C9C59C4C6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4080" y="4585970"/>
            <a:ext cx="1354591" cy="13255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ppel zwarte vorm logo met een hapje gat Iconen | Gratis ...">
            <a:extLst>
              <a:ext uri="{FF2B5EF4-FFF2-40B4-BE49-F238E27FC236}">
                <a16:creationId xmlns:a16="http://schemas.microsoft.com/office/drawing/2014/main" id="{5A34CAD9-74DB-4B99-A9F3-947C576852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951" y="4496277"/>
            <a:ext cx="1210152" cy="1210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46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4CDE9-D2E5-4427-9C33-14F5F5849570}"/>
              </a:ext>
            </a:extLst>
          </p:cNvPr>
          <p:cNvSpPr>
            <a:spLocks noGrp="1"/>
          </p:cNvSpPr>
          <p:nvPr>
            <p:ph type="title"/>
          </p:nvPr>
        </p:nvSpPr>
        <p:spPr/>
        <p:txBody>
          <a:bodyPr/>
          <a:lstStyle/>
          <a:p>
            <a:r>
              <a:rPr lang="nl-NL" dirty="0"/>
              <a:t>Kleur inspiratie</a:t>
            </a:r>
          </a:p>
        </p:txBody>
      </p:sp>
      <p:pic>
        <p:nvPicPr>
          <p:cNvPr id="5" name="Tijdelijke aanduiding voor inhoud 4">
            <a:extLst>
              <a:ext uri="{FF2B5EF4-FFF2-40B4-BE49-F238E27FC236}">
                <a16:creationId xmlns:a16="http://schemas.microsoft.com/office/drawing/2014/main" id="{682C8DBB-DE80-4877-B964-294F7E9515ED}"/>
              </a:ext>
            </a:extLst>
          </p:cNvPr>
          <p:cNvPicPr>
            <a:picLocks noGrp="1" noChangeAspect="1"/>
          </p:cNvPicPr>
          <p:nvPr>
            <p:ph idx="1"/>
          </p:nvPr>
        </p:nvPicPr>
        <p:blipFill>
          <a:blip r:embed="rId2"/>
          <a:stretch>
            <a:fillRect/>
          </a:stretch>
        </p:blipFill>
        <p:spPr>
          <a:xfrm>
            <a:off x="930956" y="1568768"/>
            <a:ext cx="7597047" cy="4351338"/>
          </a:xfrm>
        </p:spPr>
      </p:pic>
      <p:sp>
        <p:nvSpPr>
          <p:cNvPr id="7" name="Tekstvak 6">
            <a:extLst>
              <a:ext uri="{FF2B5EF4-FFF2-40B4-BE49-F238E27FC236}">
                <a16:creationId xmlns:a16="http://schemas.microsoft.com/office/drawing/2014/main" id="{D338839D-DF8E-490D-9182-7A806837D0AA}"/>
              </a:ext>
            </a:extLst>
          </p:cNvPr>
          <p:cNvSpPr txBox="1"/>
          <p:nvPr/>
        </p:nvSpPr>
        <p:spPr>
          <a:xfrm>
            <a:off x="5252720" y="5372854"/>
            <a:ext cx="6101080" cy="369332"/>
          </a:xfrm>
          <a:prstGeom prst="rect">
            <a:avLst/>
          </a:prstGeom>
          <a:noFill/>
        </p:spPr>
        <p:txBody>
          <a:bodyPr wrap="square">
            <a:spAutoFit/>
          </a:bodyPr>
          <a:lstStyle/>
          <a:p>
            <a:r>
              <a:rPr lang="nl-NL" dirty="0"/>
              <a:t>http://www.thedayscolor.com/</a:t>
            </a:r>
          </a:p>
        </p:txBody>
      </p:sp>
    </p:spTree>
    <p:extLst>
      <p:ext uri="{BB962C8B-B14F-4D97-AF65-F5344CB8AC3E}">
        <p14:creationId xmlns:p14="http://schemas.microsoft.com/office/powerpoint/2010/main" val="1895501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E4097-B827-4CBE-93F4-B13F7A2893CD}"/>
              </a:ext>
            </a:extLst>
          </p:cNvPr>
          <p:cNvSpPr>
            <a:spLocks noGrp="1"/>
          </p:cNvSpPr>
          <p:nvPr>
            <p:ph type="title"/>
          </p:nvPr>
        </p:nvSpPr>
        <p:spPr/>
        <p:txBody>
          <a:bodyPr/>
          <a:lstStyle/>
          <a:p>
            <a:r>
              <a:rPr lang="nl-NL" dirty="0"/>
              <a:t>Kleur inspiratie</a:t>
            </a:r>
          </a:p>
        </p:txBody>
      </p:sp>
      <p:pic>
        <p:nvPicPr>
          <p:cNvPr id="4" name="Tijdelijke aanduiding voor inhoud 3">
            <a:extLst>
              <a:ext uri="{FF2B5EF4-FFF2-40B4-BE49-F238E27FC236}">
                <a16:creationId xmlns:a16="http://schemas.microsoft.com/office/drawing/2014/main" id="{AB35431F-065E-47F6-A183-C223B1895385}"/>
              </a:ext>
            </a:extLst>
          </p:cNvPr>
          <p:cNvPicPr>
            <a:picLocks noGrp="1" noChangeAspect="1"/>
          </p:cNvPicPr>
          <p:nvPr>
            <p:ph idx="1"/>
          </p:nvPr>
        </p:nvPicPr>
        <p:blipFill>
          <a:blip r:embed="rId2"/>
          <a:stretch>
            <a:fillRect/>
          </a:stretch>
        </p:blipFill>
        <p:spPr>
          <a:xfrm>
            <a:off x="956865" y="1642717"/>
            <a:ext cx="4761389" cy="3572566"/>
          </a:xfrm>
          <a:prstGeom prst="rect">
            <a:avLst/>
          </a:prstGeom>
        </p:spPr>
      </p:pic>
      <p:pic>
        <p:nvPicPr>
          <p:cNvPr id="6" name="Afbeelding 5">
            <a:extLst>
              <a:ext uri="{FF2B5EF4-FFF2-40B4-BE49-F238E27FC236}">
                <a16:creationId xmlns:a16="http://schemas.microsoft.com/office/drawing/2014/main" id="{E9B97711-97A9-4377-A628-8285375E6DB4}"/>
              </a:ext>
            </a:extLst>
          </p:cNvPr>
          <p:cNvPicPr>
            <a:picLocks noChangeAspect="1"/>
          </p:cNvPicPr>
          <p:nvPr/>
        </p:nvPicPr>
        <p:blipFill>
          <a:blip r:embed="rId3"/>
          <a:stretch>
            <a:fillRect/>
          </a:stretch>
        </p:blipFill>
        <p:spPr>
          <a:xfrm>
            <a:off x="5836919" y="2506980"/>
            <a:ext cx="3771009" cy="2225040"/>
          </a:xfrm>
          <a:prstGeom prst="rect">
            <a:avLst/>
          </a:prstGeom>
        </p:spPr>
      </p:pic>
    </p:spTree>
    <p:extLst>
      <p:ext uri="{BB962C8B-B14F-4D97-AF65-F5344CB8AC3E}">
        <p14:creationId xmlns:p14="http://schemas.microsoft.com/office/powerpoint/2010/main" val="9348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15CDE-C810-49CD-8512-530A45EE9F34}"/>
              </a:ext>
            </a:extLst>
          </p:cNvPr>
          <p:cNvSpPr>
            <a:spLocks noGrp="1"/>
          </p:cNvSpPr>
          <p:nvPr>
            <p:ph type="title"/>
          </p:nvPr>
        </p:nvSpPr>
        <p:spPr/>
        <p:txBody>
          <a:bodyPr/>
          <a:lstStyle/>
          <a:p>
            <a:r>
              <a:rPr lang="nl-NL" dirty="0"/>
              <a:t>Periode overzicht</a:t>
            </a:r>
          </a:p>
        </p:txBody>
      </p:sp>
      <p:sp>
        <p:nvSpPr>
          <p:cNvPr id="3" name="Rechthoek 2">
            <a:extLst>
              <a:ext uri="{FF2B5EF4-FFF2-40B4-BE49-F238E27FC236}">
                <a16:creationId xmlns:a16="http://schemas.microsoft.com/office/drawing/2014/main" id="{B0A36D13-40C2-4C4E-9667-23292B02AA53}"/>
              </a:ext>
            </a:extLst>
          </p:cNvPr>
          <p:cNvSpPr/>
          <p:nvPr/>
        </p:nvSpPr>
        <p:spPr>
          <a:xfrm>
            <a:off x="1183686" y="1786229"/>
            <a:ext cx="9818703" cy="13255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Idee voor bedrijf</a:t>
            </a:r>
          </a:p>
          <a:p>
            <a:pPr algn="ctr"/>
            <a:r>
              <a:rPr lang="nl-NL" b="1" dirty="0"/>
              <a:t>Analyse: Doelgroep , Markt, </a:t>
            </a:r>
            <a:r>
              <a:rPr lang="nl-NL" b="1" dirty="0" err="1"/>
              <a:t>Pains</a:t>
            </a:r>
            <a:r>
              <a:rPr lang="nl-NL" b="1" dirty="0"/>
              <a:t> &amp; </a:t>
            </a:r>
            <a:r>
              <a:rPr lang="nl-NL" b="1" dirty="0" err="1"/>
              <a:t>Gains</a:t>
            </a:r>
            <a:r>
              <a:rPr lang="nl-NL" b="1" dirty="0"/>
              <a:t>, Concurrenten</a:t>
            </a:r>
          </a:p>
        </p:txBody>
      </p:sp>
      <p:sp>
        <p:nvSpPr>
          <p:cNvPr id="5" name="Rechthoek 4">
            <a:extLst>
              <a:ext uri="{FF2B5EF4-FFF2-40B4-BE49-F238E27FC236}">
                <a16:creationId xmlns:a16="http://schemas.microsoft.com/office/drawing/2014/main" id="{7175D5F2-D3C4-4C42-B2FD-80126CEA60A2}"/>
              </a:ext>
            </a:extLst>
          </p:cNvPr>
          <p:cNvSpPr/>
          <p:nvPr/>
        </p:nvSpPr>
        <p:spPr>
          <a:xfrm>
            <a:off x="1183688" y="3441408"/>
            <a:ext cx="9818703" cy="13255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Klaar maken om te gaan ondernemen:</a:t>
            </a:r>
          </a:p>
          <a:p>
            <a:pPr algn="ctr"/>
            <a:r>
              <a:rPr lang="nl-NL" b="1" dirty="0"/>
              <a:t>Financiën, marketing, Ethiek, Rechtsvormen</a:t>
            </a:r>
          </a:p>
          <a:p>
            <a:pPr algn="ctr"/>
            <a:r>
              <a:rPr lang="nl-NL" b="1" dirty="0"/>
              <a:t>Het ondernemen </a:t>
            </a:r>
          </a:p>
        </p:txBody>
      </p:sp>
      <p:sp>
        <p:nvSpPr>
          <p:cNvPr id="6" name="Rechthoek 5">
            <a:extLst>
              <a:ext uri="{FF2B5EF4-FFF2-40B4-BE49-F238E27FC236}">
                <a16:creationId xmlns:a16="http://schemas.microsoft.com/office/drawing/2014/main" id="{603663AF-6800-419D-AD30-49695E70C472}"/>
              </a:ext>
            </a:extLst>
          </p:cNvPr>
          <p:cNvSpPr/>
          <p:nvPr/>
        </p:nvSpPr>
        <p:spPr>
          <a:xfrm>
            <a:off x="1183685" y="5394337"/>
            <a:ext cx="9818703" cy="13255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Het ondernemen</a:t>
            </a:r>
          </a:p>
          <a:p>
            <a:pPr algn="ctr"/>
            <a:r>
              <a:rPr lang="nl-NL" b="1" dirty="0"/>
              <a:t>Reflecteren op ondernemen</a:t>
            </a:r>
          </a:p>
        </p:txBody>
      </p:sp>
      <p:sp>
        <p:nvSpPr>
          <p:cNvPr id="7" name="Tekstvak 6">
            <a:extLst>
              <a:ext uri="{FF2B5EF4-FFF2-40B4-BE49-F238E27FC236}">
                <a16:creationId xmlns:a16="http://schemas.microsoft.com/office/drawing/2014/main" id="{8A3E6C64-4FD7-4586-AF42-EF2D6F7F169C}"/>
              </a:ext>
            </a:extLst>
          </p:cNvPr>
          <p:cNvSpPr txBox="1"/>
          <p:nvPr/>
        </p:nvSpPr>
        <p:spPr>
          <a:xfrm>
            <a:off x="1384917" y="1961965"/>
            <a:ext cx="1162974" cy="923330"/>
          </a:xfrm>
          <a:prstGeom prst="rect">
            <a:avLst/>
          </a:prstGeom>
          <a:solidFill>
            <a:schemeClr val="bg2"/>
          </a:solidFill>
        </p:spPr>
        <p:txBody>
          <a:bodyPr wrap="square" rtlCol="0">
            <a:spAutoFit/>
          </a:bodyPr>
          <a:lstStyle/>
          <a:p>
            <a:r>
              <a:rPr lang="nl-NL" b="1" dirty="0">
                <a:solidFill>
                  <a:srgbClr val="FF0000"/>
                </a:solidFill>
              </a:rPr>
              <a:t>Week</a:t>
            </a:r>
          </a:p>
          <a:p>
            <a:r>
              <a:rPr lang="nl-NL" b="1" dirty="0">
                <a:solidFill>
                  <a:srgbClr val="FF0000"/>
                </a:solidFill>
              </a:rPr>
              <a:t>1 tot en met 3</a:t>
            </a:r>
          </a:p>
        </p:txBody>
      </p:sp>
      <p:sp>
        <p:nvSpPr>
          <p:cNvPr id="8" name="Tekstvak 7">
            <a:extLst>
              <a:ext uri="{FF2B5EF4-FFF2-40B4-BE49-F238E27FC236}">
                <a16:creationId xmlns:a16="http://schemas.microsoft.com/office/drawing/2014/main" id="{01DF2BC9-2E33-4A5A-8EDC-738D3EF1BA4B}"/>
              </a:ext>
            </a:extLst>
          </p:cNvPr>
          <p:cNvSpPr txBox="1"/>
          <p:nvPr/>
        </p:nvSpPr>
        <p:spPr>
          <a:xfrm>
            <a:off x="1384917" y="3652147"/>
            <a:ext cx="1162974" cy="923330"/>
          </a:xfrm>
          <a:prstGeom prst="rect">
            <a:avLst/>
          </a:prstGeom>
          <a:solidFill>
            <a:schemeClr val="bg2"/>
          </a:solidFill>
        </p:spPr>
        <p:txBody>
          <a:bodyPr wrap="square" rtlCol="0">
            <a:spAutoFit/>
          </a:bodyPr>
          <a:lstStyle/>
          <a:p>
            <a:r>
              <a:rPr lang="nl-NL" b="1" dirty="0">
                <a:solidFill>
                  <a:srgbClr val="FF0000"/>
                </a:solidFill>
              </a:rPr>
              <a:t>Week</a:t>
            </a:r>
          </a:p>
          <a:p>
            <a:r>
              <a:rPr lang="nl-NL" b="1" dirty="0">
                <a:solidFill>
                  <a:srgbClr val="FF0000"/>
                </a:solidFill>
              </a:rPr>
              <a:t>3 tot en met 6/7</a:t>
            </a:r>
          </a:p>
        </p:txBody>
      </p:sp>
      <p:sp>
        <p:nvSpPr>
          <p:cNvPr id="9" name="Tekstvak 8">
            <a:extLst>
              <a:ext uri="{FF2B5EF4-FFF2-40B4-BE49-F238E27FC236}">
                <a16:creationId xmlns:a16="http://schemas.microsoft.com/office/drawing/2014/main" id="{C196FD23-D158-4B4E-ACF8-1C1F4199D8C9}"/>
              </a:ext>
            </a:extLst>
          </p:cNvPr>
          <p:cNvSpPr txBox="1"/>
          <p:nvPr/>
        </p:nvSpPr>
        <p:spPr>
          <a:xfrm>
            <a:off x="1384917" y="5579167"/>
            <a:ext cx="1162974" cy="923330"/>
          </a:xfrm>
          <a:prstGeom prst="rect">
            <a:avLst/>
          </a:prstGeom>
          <a:solidFill>
            <a:schemeClr val="bg2"/>
          </a:solidFill>
        </p:spPr>
        <p:txBody>
          <a:bodyPr wrap="square" rtlCol="0">
            <a:spAutoFit/>
          </a:bodyPr>
          <a:lstStyle/>
          <a:p>
            <a:r>
              <a:rPr lang="nl-NL" b="1" dirty="0">
                <a:solidFill>
                  <a:srgbClr val="FF0000"/>
                </a:solidFill>
              </a:rPr>
              <a:t>Week</a:t>
            </a:r>
          </a:p>
          <a:p>
            <a:r>
              <a:rPr lang="nl-NL" b="1" dirty="0">
                <a:solidFill>
                  <a:srgbClr val="FF0000"/>
                </a:solidFill>
              </a:rPr>
              <a:t>7 tot en met 8</a:t>
            </a:r>
          </a:p>
        </p:txBody>
      </p:sp>
      <p:cxnSp>
        <p:nvCxnSpPr>
          <p:cNvPr id="11" name="Rechte verbindingslijn 10">
            <a:extLst>
              <a:ext uri="{FF2B5EF4-FFF2-40B4-BE49-F238E27FC236}">
                <a16:creationId xmlns:a16="http://schemas.microsoft.com/office/drawing/2014/main" id="{E9D27318-6727-413C-AE15-9340A6788708}"/>
              </a:ext>
            </a:extLst>
          </p:cNvPr>
          <p:cNvCxnSpPr>
            <a:cxnSpLocks/>
          </p:cNvCxnSpPr>
          <p:nvPr/>
        </p:nvCxnSpPr>
        <p:spPr>
          <a:xfrm>
            <a:off x="838200" y="5081393"/>
            <a:ext cx="10613994"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13439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AE4097-B827-4CBE-93F4-B13F7A2893CD}"/>
              </a:ext>
            </a:extLst>
          </p:cNvPr>
          <p:cNvSpPr>
            <a:spLocks noGrp="1"/>
          </p:cNvSpPr>
          <p:nvPr>
            <p:ph type="title"/>
          </p:nvPr>
        </p:nvSpPr>
        <p:spPr/>
        <p:txBody>
          <a:bodyPr/>
          <a:lstStyle/>
          <a:p>
            <a:r>
              <a:rPr lang="nl-NL" dirty="0"/>
              <a:t>Kleur inspiratie</a:t>
            </a:r>
          </a:p>
        </p:txBody>
      </p:sp>
      <p:pic>
        <p:nvPicPr>
          <p:cNvPr id="5" name="Tijdelijke aanduiding voor inhoud 4">
            <a:extLst>
              <a:ext uri="{FF2B5EF4-FFF2-40B4-BE49-F238E27FC236}">
                <a16:creationId xmlns:a16="http://schemas.microsoft.com/office/drawing/2014/main" id="{98E82535-B20A-44FD-B664-A5B9322A443B}"/>
              </a:ext>
            </a:extLst>
          </p:cNvPr>
          <p:cNvPicPr>
            <a:picLocks noGrp="1" noChangeAspect="1"/>
          </p:cNvPicPr>
          <p:nvPr>
            <p:ph idx="1"/>
          </p:nvPr>
        </p:nvPicPr>
        <p:blipFill>
          <a:blip r:embed="rId2"/>
          <a:stretch>
            <a:fillRect/>
          </a:stretch>
        </p:blipFill>
        <p:spPr>
          <a:xfrm>
            <a:off x="838200" y="2000885"/>
            <a:ext cx="4194420" cy="2974975"/>
          </a:xfrm>
          <a:prstGeom prst="rect">
            <a:avLst/>
          </a:prstGeom>
        </p:spPr>
      </p:pic>
      <p:pic>
        <p:nvPicPr>
          <p:cNvPr id="8" name="Afbeelding 7">
            <a:extLst>
              <a:ext uri="{FF2B5EF4-FFF2-40B4-BE49-F238E27FC236}">
                <a16:creationId xmlns:a16="http://schemas.microsoft.com/office/drawing/2014/main" id="{94578BFB-BD39-4268-BF96-9904DBE45C8C}"/>
              </a:ext>
            </a:extLst>
          </p:cNvPr>
          <p:cNvPicPr>
            <a:picLocks noChangeAspect="1"/>
          </p:cNvPicPr>
          <p:nvPr/>
        </p:nvPicPr>
        <p:blipFill rotWithShape="1">
          <a:blip r:embed="rId3"/>
          <a:srcRect r="3687"/>
          <a:stretch/>
        </p:blipFill>
        <p:spPr>
          <a:xfrm>
            <a:off x="6103177" y="2430780"/>
            <a:ext cx="3458581" cy="2217420"/>
          </a:xfrm>
          <a:prstGeom prst="rect">
            <a:avLst/>
          </a:prstGeom>
        </p:spPr>
      </p:pic>
    </p:spTree>
    <p:extLst>
      <p:ext uri="{BB962C8B-B14F-4D97-AF65-F5344CB8AC3E}">
        <p14:creationId xmlns:p14="http://schemas.microsoft.com/office/powerpoint/2010/main" val="1714576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508A4-9F2C-47D6-A49E-9665AAB5FCBA}"/>
              </a:ext>
            </a:extLst>
          </p:cNvPr>
          <p:cNvSpPr>
            <a:spLocks noGrp="1"/>
          </p:cNvSpPr>
          <p:nvPr>
            <p:ph type="title"/>
          </p:nvPr>
        </p:nvSpPr>
        <p:spPr/>
        <p:txBody>
          <a:bodyPr/>
          <a:lstStyle/>
          <a:p>
            <a:r>
              <a:rPr lang="nl-NL" dirty="0"/>
              <a:t>Het juiste font</a:t>
            </a:r>
          </a:p>
        </p:txBody>
      </p:sp>
      <p:pic>
        <p:nvPicPr>
          <p:cNvPr id="5" name="Tijdelijke aanduiding voor inhoud 4">
            <a:extLst>
              <a:ext uri="{FF2B5EF4-FFF2-40B4-BE49-F238E27FC236}">
                <a16:creationId xmlns:a16="http://schemas.microsoft.com/office/drawing/2014/main" id="{87E39453-96F6-4B78-A788-1D5EC07BC037}"/>
              </a:ext>
            </a:extLst>
          </p:cNvPr>
          <p:cNvPicPr>
            <a:picLocks noGrp="1" noChangeAspect="1"/>
          </p:cNvPicPr>
          <p:nvPr>
            <p:ph idx="1"/>
          </p:nvPr>
        </p:nvPicPr>
        <p:blipFill>
          <a:blip r:embed="rId2"/>
          <a:stretch>
            <a:fillRect/>
          </a:stretch>
        </p:blipFill>
        <p:spPr>
          <a:xfrm>
            <a:off x="2133600" y="1548448"/>
            <a:ext cx="6512560" cy="4160802"/>
          </a:xfrm>
        </p:spPr>
      </p:pic>
    </p:spTree>
    <p:extLst>
      <p:ext uri="{BB962C8B-B14F-4D97-AF65-F5344CB8AC3E}">
        <p14:creationId xmlns:p14="http://schemas.microsoft.com/office/powerpoint/2010/main" val="2274868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EDB72-C046-4668-A4AC-CA7F0CEEC495}"/>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4B35ED1A-185D-44BC-9EF9-19E1751DB022}"/>
              </a:ext>
            </a:extLst>
          </p:cNvPr>
          <p:cNvPicPr>
            <a:picLocks noGrp="1" noChangeAspect="1"/>
          </p:cNvPicPr>
          <p:nvPr>
            <p:ph idx="1"/>
          </p:nvPr>
        </p:nvPicPr>
        <p:blipFill>
          <a:blip r:embed="rId2"/>
          <a:stretch>
            <a:fillRect/>
          </a:stretch>
        </p:blipFill>
        <p:spPr>
          <a:xfrm>
            <a:off x="2139632" y="1890236"/>
            <a:ext cx="7648575" cy="3876675"/>
          </a:xfrm>
        </p:spPr>
      </p:pic>
    </p:spTree>
    <p:extLst>
      <p:ext uri="{BB962C8B-B14F-4D97-AF65-F5344CB8AC3E}">
        <p14:creationId xmlns:p14="http://schemas.microsoft.com/office/powerpoint/2010/main" val="237926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0D7C57F-81C7-41D1-95CE-0BD473D6574A}"/>
              </a:ext>
            </a:extLst>
          </p:cNvPr>
          <p:cNvPicPr>
            <a:picLocks noGrp="1" noChangeAspect="1"/>
          </p:cNvPicPr>
          <p:nvPr>
            <p:ph idx="1"/>
          </p:nvPr>
        </p:nvPicPr>
        <p:blipFill>
          <a:blip r:embed="rId2"/>
          <a:stretch>
            <a:fillRect/>
          </a:stretch>
        </p:blipFill>
        <p:spPr>
          <a:xfrm>
            <a:off x="2130425" y="1690688"/>
            <a:ext cx="6996429" cy="4351338"/>
          </a:xfrm>
        </p:spPr>
      </p:pic>
    </p:spTree>
    <p:extLst>
      <p:ext uri="{BB962C8B-B14F-4D97-AF65-F5344CB8AC3E}">
        <p14:creationId xmlns:p14="http://schemas.microsoft.com/office/powerpoint/2010/main" val="267364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632A8C-8932-4427-8525-1F5CF811C0DD}"/>
              </a:ext>
            </a:extLst>
          </p:cNvPr>
          <p:cNvSpPr>
            <a:spLocks noGrp="1"/>
          </p:cNvSpPr>
          <p:nvPr>
            <p:ph type="title"/>
          </p:nvPr>
        </p:nvSpPr>
        <p:spPr/>
        <p:txBody>
          <a:bodyPr/>
          <a:lstStyle/>
          <a:p>
            <a:r>
              <a:rPr lang="nl-NL" dirty="0"/>
              <a:t>Het juiste font</a:t>
            </a:r>
          </a:p>
        </p:txBody>
      </p:sp>
      <p:sp>
        <p:nvSpPr>
          <p:cNvPr id="3" name="Tijdelijke aanduiding voor inhoud 2">
            <a:extLst>
              <a:ext uri="{FF2B5EF4-FFF2-40B4-BE49-F238E27FC236}">
                <a16:creationId xmlns:a16="http://schemas.microsoft.com/office/drawing/2014/main" id="{77469FD0-0C35-496F-939D-1EF4455293C3}"/>
              </a:ext>
            </a:extLst>
          </p:cNvPr>
          <p:cNvSpPr>
            <a:spLocks noGrp="1"/>
          </p:cNvSpPr>
          <p:nvPr>
            <p:ph idx="1"/>
          </p:nvPr>
        </p:nvSpPr>
        <p:spPr/>
        <p:txBody>
          <a:bodyPr/>
          <a:lstStyle/>
          <a:p>
            <a:pPr marL="0" indent="0">
              <a:buNone/>
            </a:pPr>
            <a:r>
              <a:rPr lang="nl-NL" dirty="0">
                <a:latin typeface="karbon-regular"/>
              </a:rPr>
              <a:t>B</a:t>
            </a:r>
            <a:r>
              <a:rPr lang="nl-NL" b="0" i="0" dirty="0">
                <a:effectLst/>
                <a:latin typeface="karbon-regular"/>
              </a:rPr>
              <a:t>edrijven of merken met een lange en rijke historie kiezen doorgaans voor een klassieker lettertype</a:t>
            </a:r>
          </a:p>
          <a:p>
            <a:endParaRPr lang="nl-NL" dirty="0"/>
          </a:p>
          <a:p>
            <a:pPr marL="0" indent="0">
              <a:buNone/>
            </a:pPr>
            <a:endParaRPr lang="nl-NL" b="0" i="0" dirty="0">
              <a:effectLst/>
              <a:latin typeface="karbon-regular"/>
            </a:endParaRPr>
          </a:p>
          <a:p>
            <a:pPr marL="0" indent="0">
              <a:buNone/>
            </a:pPr>
            <a:r>
              <a:rPr lang="nl-NL" b="0" i="0" dirty="0">
                <a:effectLst/>
                <a:latin typeface="karbon-regular"/>
              </a:rPr>
              <a:t>Decoratieve fonts en logo’s zie je bij uitstek terug bij hele uitgesproken merken </a:t>
            </a:r>
          </a:p>
          <a:p>
            <a:pPr marL="0" indent="0">
              <a:buNone/>
            </a:pPr>
            <a:endParaRPr lang="nl-NL" b="0" i="0" dirty="0">
              <a:effectLst/>
              <a:latin typeface="karbon-regular"/>
            </a:endParaRPr>
          </a:p>
          <a:p>
            <a:pPr marL="0" indent="0">
              <a:buNone/>
            </a:pPr>
            <a:r>
              <a:rPr lang="nl-NL" b="0" i="0" dirty="0">
                <a:effectLst/>
                <a:latin typeface="karbon-regular"/>
              </a:rPr>
              <a:t>Meer uitleg en inspiratie:</a:t>
            </a:r>
            <a:endParaRPr lang="nl-NL" dirty="0">
              <a:hlinkClick r:id="rId2">
                <a:extLst>
                  <a:ext uri="{A12FA001-AC4F-418D-AE19-62706E023703}">
                    <ahyp:hlinkClr xmlns:ahyp="http://schemas.microsoft.com/office/drawing/2018/hyperlinkcolor" val="tx"/>
                  </a:ext>
                </a:extLst>
              </a:hlinkClick>
            </a:endParaRPr>
          </a:p>
          <a:p>
            <a:pPr marL="0" indent="0">
              <a:buNone/>
            </a:pPr>
            <a:r>
              <a:rPr lang="nl-NL" sz="2400" dirty="0">
                <a:hlinkClick r:id="rId2">
                  <a:extLst>
                    <a:ext uri="{A12FA001-AC4F-418D-AE19-62706E023703}">
                      <ahyp:hlinkClr xmlns:ahyp="http://schemas.microsoft.com/office/drawing/2018/hyperlinkcolor" val="tx"/>
                    </a:ext>
                  </a:extLst>
                </a:hlinkClick>
              </a:rPr>
              <a:t>https://www.deindruk.nl/blog/comic-sans-dag-fonts-keuze/</a:t>
            </a:r>
            <a:endParaRPr lang="nl-NL" sz="2400" dirty="0"/>
          </a:p>
          <a:p>
            <a:endParaRPr lang="nl-NL" dirty="0"/>
          </a:p>
        </p:txBody>
      </p:sp>
      <p:pic>
        <p:nvPicPr>
          <p:cNvPr id="4" name="Afbeelding 3">
            <a:extLst>
              <a:ext uri="{FF2B5EF4-FFF2-40B4-BE49-F238E27FC236}">
                <a16:creationId xmlns:a16="http://schemas.microsoft.com/office/drawing/2014/main" id="{054CD6E1-41D5-4E82-89AB-7E160BA93820}"/>
              </a:ext>
            </a:extLst>
          </p:cNvPr>
          <p:cNvPicPr>
            <a:picLocks noChangeAspect="1"/>
          </p:cNvPicPr>
          <p:nvPr/>
        </p:nvPicPr>
        <p:blipFill rotWithShape="1">
          <a:blip r:embed="rId3"/>
          <a:srcRect r="6584" b="29897"/>
          <a:stretch/>
        </p:blipFill>
        <p:spPr>
          <a:xfrm>
            <a:off x="5709920" y="2315251"/>
            <a:ext cx="4064000" cy="1030330"/>
          </a:xfrm>
          <a:prstGeom prst="rect">
            <a:avLst/>
          </a:prstGeom>
        </p:spPr>
      </p:pic>
      <p:pic>
        <p:nvPicPr>
          <p:cNvPr id="5" name="Afbeelding 4">
            <a:extLst>
              <a:ext uri="{FF2B5EF4-FFF2-40B4-BE49-F238E27FC236}">
                <a16:creationId xmlns:a16="http://schemas.microsoft.com/office/drawing/2014/main" id="{AC2F4D7D-948F-4DA9-ADCD-428A900A74A2}"/>
              </a:ext>
            </a:extLst>
          </p:cNvPr>
          <p:cNvPicPr>
            <a:picLocks noChangeAspect="1"/>
          </p:cNvPicPr>
          <p:nvPr/>
        </p:nvPicPr>
        <p:blipFill rotWithShape="1">
          <a:blip r:embed="rId4"/>
          <a:srcRect r="5382" b="23444"/>
          <a:stretch/>
        </p:blipFill>
        <p:spPr>
          <a:xfrm>
            <a:off x="5577840" y="4169732"/>
            <a:ext cx="4328160" cy="1183079"/>
          </a:xfrm>
          <a:prstGeom prst="rect">
            <a:avLst/>
          </a:prstGeom>
        </p:spPr>
      </p:pic>
    </p:spTree>
    <p:extLst>
      <p:ext uri="{BB962C8B-B14F-4D97-AF65-F5344CB8AC3E}">
        <p14:creationId xmlns:p14="http://schemas.microsoft.com/office/powerpoint/2010/main" val="1764164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5BDD64-C448-42B1-A816-45DBA51043A2}"/>
              </a:ext>
            </a:extLst>
          </p:cNvPr>
          <p:cNvSpPr>
            <a:spLocks noGrp="1"/>
          </p:cNvSpPr>
          <p:nvPr>
            <p:ph type="title"/>
          </p:nvPr>
        </p:nvSpPr>
        <p:spPr/>
        <p:txBody>
          <a:bodyPr/>
          <a:lstStyle/>
          <a:p>
            <a:r>
              <a:rPr lang="nl-NL" dirty="0"/>
              <a:t>Inhoud en de ‘juiste’ vormgeving</a:t>
            </a:r>
          </a:p>
        </p:txBody>
      </p:sp>
      <p:sp>
        <p:nvSpPr>
          <p:cNvPr id="3" name="Tijdelijke aanduiding voor inhoud 2">
            <a:extLst>
              <a:ext uri="{FF2B5EF4-FFF2-40B4-BE49-F238E27FC236}">
                <a16:creationId xmlns:a16="http://schemas.microsoft.com/office/drawing/2014/main" id="{6BC61DA4-A9BB-4784-9C67-455492F5DEDF}"/>
              </a:ext>
            </a:extLst>
          </p:cNvPr>
          <p:cNvSpPr>
            <a:spLocks noGrp="1"/>
          </p:cNvSpPr>
          <p:nvPr>
            <p:ph idx="1"/>
          </p:nvPr>
        </p:nvSpPr>
        <p:spPr/>
        <p:txBody>
          <a:bodyPr/>
          <a:lstStyle/>
          <a:p>
            <a:pPr algn="l"/>
            <a:r>
              <a:rPr lang="nl-NL" b="0" i="0" u="none" strike="noStrike" dirty="0">
                <a:solidFill>
                  <a:srgbClr val="333333"/>
                </a:solidFill>
                <a:effectLst/>
                <a:latin typeface="Open Sans"/>
              </a:rPr>
              <a:t>Breng een duidelijke boodschap over met een visuele informatie en minimale tekst. </a:t>
            </a:r>
          </a:p>
          <a:p>
            <a:pPr algn="l"/>
            <a:r>
              <a:rPr lang="nl-NL" b="0" i="0" u="none" strike="noStrike" dirty="0">
                <a:solidFill>
                  <a:srgbClr val="333333"/>
                </a:solidFill>
                <a:effectLst/>
                <a:latin typeface="Open Sans"/>
              </a:rPr>
              <a:t>Probeer de kern van je boodschap in zo min mogelijk woorden over te brengen. </a:t>
            </a:r>
          </a:p>
          <a:p>
            <a:pPr algn="l"/>
            <a:r>
              <a:rPr lang="nl-NL" dirty="0">
                <a:solidFill>
                  <a:srgbClr val="333333"/>
                </a:solidFill>
                <a:latin typeface="Open Sans"/>
              </a:rPr>
              <a:t>G</a:t>
            </a:r>
            <a:r>
              <a:rPr lang="nl-NL" b="0" i="0" u="none" strike="noStrike" dirty="0">
                <a:solidFill>
                  <a:srgbClr val="333333"/>
                </a:solidFill>
                <a:effectLst/>
                <a:latin typeface="Open Sans"/>
              </a:rPr>
              <a:t>ebruik plaatjes om je gegevens te presenteren. Ze trekken aandacht. Ook een titel moet aandacht trekken en prikkelen om verder te lezen.</a:t>
            </a:r>
          </a:p>
          <a:p>
            <a:pPr algn="l"/>
            <a:r>
              <a:rPr lang="nl-NL" b="0" i="0" u="none" strike="noStrike" dirty="0">
                <a:solidFill>
                  <a:srgbClr val="333333"/>
                </a:solidFill>
                <a:effectLst/>
                <a:latin typeface="Open Sans"/>
              </a:rPr>
              <a:t>Bedenk dat kijkers binnen enkele seconden besluiten om wel </a:t>
            </a:r>
            <a:r>
              <a:rPr lang="nl-NL" b="0" i="0" u="none" strike="noStrike" dirty="0" err="1">
                <a:solidFill>
                  <a:srgbClr val="333333"/>
                </a:solidFill>
                <a:effectLst/>
                <a:latin typeface="Open Sans"/>
              </a:rPr>
              <a:t>og</a:t>
            </a:r>
            <a:r>
              <a:rPr lang="nl-NL" b="0" i="0" u="none" strike="noStrike" dirty="0">
                <a:solidFill>
                  <a:srgbClr val="333333"/>
                </a:solidFill>
                <a:effectLst/>
                <a:latin typeface="Open Sans"/>
              </a:rPr>
              <a:t> niet verder </a:t>
            </a:r>
            <a:r>
              <a:rPr lang="nl-NL" dirty="0">
                <a:solidFill>
                  <a:srgbClr val="333333"/>
                </a:solidFill>
                <a:latin typeface="Open Sans"/>
              </a:rPr>
              <a:t>te kijken. </a:t>
            </a:r>
            <a:endParaRPr lang="nl-NL" dirty="0"/>
          </a:p>
        </p:txBody>
      </p:sp>
    </p:spTree>
    <p:extLst>
      <p:ext uri="{BB962C8B-B14F-4D97-AF65-F5344CB8AC3E}">
        <p14:creationId xmlns:p14="http://schemas.microsoft.com/office/powerpoint/2010/main" val="384895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DE48FC0-08D7-4A05-98B6-8AF9106383AD}"/>
              </a:ext>
            </a:extLst>
          </p:cNvPr>
          <p:cNvPicPr>
            <a:picLocks noChangeAspect="1"/>
          </p:cNvPicPr>
          <p:nvPr/>
        </p:nvPicPr>
        <p:blipFill>
          <a:blip r:embed="rId2"/>
          <a:stretch>
            <a:fillRect/>
          </a:stretch>
        </p:blipFill>
        <p:spPr>
          <a:xfrm>
            <a:off x="1082040" y="1690688"/>
            <a:ext cx="5013960" cy="2358888"/>
          </a:xfrm>
          <a:prstGeom prst="rect">
            <a:avLst/>
          </a:prstGeom>
        </p:spPr>
      </p:pic>
      <p:sp>
        <p:nvSpPr>
          <p:cNvPr id="7" name="Titel 6">
            <a:extLst>
              <a:ext uri="{FF2B5EF4-FFF2-40B4-BE49-F238E27FC236}">
                <a16:creationId xmlns:a16="http://schemas.microsoft.com/office/drawing/2014/main" id="{35B1F4F8-8D96-4EE7-B6D2-E3F2BE2672F1}"/>
              </a:ext>
            </a:extLst>
          </p:cNvPr>
          <p:cNvSpPr>
            <a:spLocks noGrp="1"/>
          </p:cNvSpPr>
          <p:nvPr>
            <p:ph type="title"/>
          </p:nvPr>
        </p:nvSpPr>
        <p:spPr/>
        <p:txBody>
          <a:bodyPr/>
          <a:lstStyle/>
          <a:p>
            <a:r>
              <a:rPr lang="nl-NL" dirty="0"/>
              <a:t>Ontwerp software</a:t>
            </a:r>
          </a:p>
        </p:txBody>
      </p:sp>
      <p:pic>
        <p:nvPicPr>
          <p:cNvPr id="5" name="Tijdelijke aanduiding voor inhoud 4">
            <a:extLst>
              <a:ext uri="{FF2B5EF4-FFF2-40B4-BE49-F238E27FC236}">
                <a16:creationId xmlns:a16="http://schemas.microsoft.com/office/drawing/2014/main" id="{E32EEC6B-5B20-42ED-ABA3-494392677D07}"/>
              </a:ext>
            </a:extLst>
          </p:cNvPr>
          <p:cNvPicPr>
            <a:picLocks noGrp="1" noChangeAspect="1"/>
          </p:cNvPicPr>
          <p:nvPr>
            <p:ph idx="1"/>
          </p:nvPr>
        </p:nvPicPr>
        <p:blipFill>
          <a:blip r:embed="rId3"/>
          <a:stretch>
            <a:fillRect/>
          </a:stretch>
        </p:blipFill>
        <p:spPr>
          <a:xfrm>
            <a:off x="838200" y="4399982"/>
            <a:ext cx="10515600" cy="1742623"/>
          </a:xfrm>
        </p:spPr>
      </p:pic>
    </p:spTree>
    <p:extLst>
      <p:ext uri="{BB962C8B-B14F-4D97-AF65-F5344CB8AC3E}">
        <p14:creationId xmlns:p14="http://schemas.microsoft.com/office/powerpoint/2010/main" val="2657668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CBCC53-0D9B-4DDC-A468-6112615AF5B0}"/>
              </a:ext>
            </a:extLst>
          </p:cNvPr>
          <p:cNvSpPr>
            <a:spLocks noGrp="1"/>
          </p:cNvSpPr>
          <p:nvPr>
            <p:ph type="title"/>
          </p:nvPr>
        </p:nvSpPr>
        <p:spPr/>
        <p:txBody>
          <a:bodyPr/>
          <a:lstStyle/>
          <a:p>
            <a:r>
              <a:rPr lang="nl-NL" dirty="0"/>
              <a:t>Groepsopdracht</a:t>
            </a:r>
          </a:p>
        </p:txBody>
      </p:sp>
      <p:sp>
        <p:nvSpPr>
          <p:cNvPr id="3" name="Tijdelijke aanduiding voor inhoud 2">
            <a:extLst>
              <a:ext uri="{FF2B5EF4-FFF2-40B4-BE49-F238E27FC236}">
                <a16:creationId xmlns:a16="http://schemas.microsoft.com/office/drawing/2014/main" id="{40AF832A-A10F-4BB7-8338-756C46C652C2}"/>
              </a:ext>
            </a:extLst>
          </p:cNvPr>
          <p:cNvSpPr>
            <a:spLocks noGrp="1"/>
          </p:cNvSpPr>
          <p:nvPr>
            <p:ph idx="1"/>
          </p:nvPr>
        </p:nvSpPr>
        <p:spPr/>
        <p:txBody>
          <a:bodyPr/>
          <a:lstStyle/>
          <a:p>
            <a:r>
              <a:rPr lang="nl-NL" dirty="0"/>
              <a:t>Ontwerp een poster, insta-post of ander publicatie (wat relevant is voor jullie bedrijf).</a:t>
            </a:r>
          </a:p>
          <a:p>
            <a:r>
              <a:rPr lang="nl-NL" dirty="0"/>
              <a:t>Plaats het product (screenshot) in jullie teams-groep in het tabblad bestanden.</a:t>
            </a:r>
          </a:p>
        </p:txBody>
      </p:sp>
    </p:spTree>
    <p:extLst>
      <p:ext uri="{BB962C8B-B14F-4D97-AF65-F5344CB8AC3E}">
        <p14:creationId xmlns:p14="http://schemas.microsoft.com/office/powerpoint/2010/main" val="57624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1B471-8740-47C8-95E4-D79254E664F5}"/>
              </a:ext>
            </a:extLst>
          </p:cNvPr>
          <p:cNvSpPr>
            <a:spLocks noGrp="1"/>
          </p:cNvSpPr>
          <p:nvPr>
            <p:ph type="title"/>
          </p:nvPr>
        </p:nvSpPr>
        <p:spPr/>
        <p:txBody>
          <a:bodyPr/>
          <a:lstStyle/>
          <a:p>
            <a:r>
              <a:rPr lang="nl-NL" dirty="0"/>
              <a:t>Belangrijke opmerkingen vooraf</a:t>
            </a:r>
          </a:p>
        </p:txBody>
      </p:sp>
      <p:sp>
        <p:nvSpPr>
          <p:cNvPr id="3" name="Tekstvak 2">
            <a:extLst>
              <a:ext uri="{FF2B5EF4-FFF2-40B4-BE49-F238E27FC236}">
                <a16:creationId xmlns:a16="http://schemas.microsoft.com/office/drawing/2014/main" id="{1AAE1777-FD6C-4529-9C3D-8726C85E97BE}"/>
              </a:ext>
            </a:extLst>
          </p:cNvPr>
          <p:cNvSpPr txBox="1"/>
          <p:nvPr/>
        </p:nvSpPr>
        <p:spPr>
          <a:xfrm>
            <a:off x="1029810" y="1811045"/>
            <a:ext cx="9436963" cy="3662541"/>
          </a:xfrm>
          <a:prstGeom prst="rect">
            <a:avLst/>
          </a:prstGeom>
          <a:noFill/>
        </p:spPr>
        <p:txBody>
          <a:bodyPr wrap="square" rtlCol="0">
            <a:spAutoFit/>
          </a:bodyPr>
          <a:lstStyle/>
          <a:p>
            <a:pPr marL="342900" indent="-342900">
              <a:buFont typeface="+mj-lt"/>
              <a:buAutoNum type="arabicPeriod"/>
            </a:pPr>
            <a:r>
              <a:rPr lang="nl-NL" sz="2800" dirty="0"/>
              <a:t>Elke vrijdag van 13.45 tot 14.45 (online) vragenuur voor de thuisblijvers.</a:t>
            </a:r>
          </a:p>
          <a:p>
            <a:pPr marL="342900" indent="-342900">
              <a:buFont typeface="+mj-lt"/>
              <a:buAutoNum type="arabicPeriod"/>
            </a:pPr>
            <a:r>
              <a:rPr lang="nl-NL" sz="2800" dirty="0"/>
              <a:t>14 januari extra mogelijkheid voor maatschappelijke stage in de middag!!</a:t>
            </a:r>
          </a:p>
          <a:p>
            <a:pPr marL="342900" indent="-342900">
              <a:buFont typeface="+mj-lt"/>
              <a:buAutoNum type="arabicPeriod"/>
            </a:pPr>
            <a:r>
              <a:rPr lang="nl-NL" sz="2800" dirty="0"/>
              <a:t>Vandaag </a:t>
            </a:r>
            <a:r>
              <a:rPr lang="nl-NL" sz="2800" b="1" dirty="0"/>
              <a:t>inleverdatum LA1</a:t>
            </a:r>
          </a:p>
          <a:p>
            <a:pPr marL="342900" indent="-342900">
              <a:buFont typeface="+mj-lt"/>
              <a:buAutoNum type="arabicPeriod"/>
            </a:pPr>
            <a:r>
              <a:rPr lang="nl-NL" sz="2800" dirty="0"/>
              <a:t>Deze vrijdag (10 december) </a:t>
            </a:r>
            <a:r>
              <a:rPr lang="nl-NL" sz="2800" b="1" dirty="0"/>
              <a:t>Inleverdatum LA2</a:t>
            </a:r>
          </a:p>
          <a:p>
            <a:pPr marL="342900" indent="-342900">
              <a:buFont typeface="+mj-lt"/>
              <a:buAutoNum type="arabicPeriod"/>
            </a:pPr>
            <a:r>
              <a:rPr lang="nl-NL" sz="2800" dirty="0"/>
              <a:t>Thuisblijven bij klachten (!)</a:t>
            </a:r>
          </a:p>
          <a:p>
            <a:pPr marL="342900" indent="-342900">
              <a:buFont typeface="+mj-lt"/>
              <a:buAutoNum type="arabicPeriod"/>
            </a:pPr>
            <a:endParaRPr lang="nl-NL" dirty="0"/>
          </a:p>
          <a:p>
            <a:pPr marL="342900" indent="-342900">
              <a:buFont typeface="+mj-lt"/>
              <a:buAutoNum type="arabicPeriod"/>
            </a:pPr>
            <a:endParaRPr lang="nl-NL" dirty="0"/>
          </a:p>
        </p:txBody>
      </p:sp>
    </p:spTree>
    <p:extLst>
      <p:ext uri="{BB962C8B-B14F-4D97-AF65-F5344CB8AC3E}">
        <p14:creationId xmlns:p14="http://schemas.microsoft.com/office/powerpoint/2010/main" val="1323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0969D-B7A5-4665-8AD9-2EB4D115FBC5}"/>
              </a:ext>
            </a:extLst>
          </p:cNvPr>
          <p:cNvSpPr>
            <a:spLocks noGrp="1"/>
          </p:cNvSpPr>
          <p:nvPr>
            <p:ph type="title"/>
          </p:nvPr>
        </p:nvSpPr>
        <p:spPr/>
        <p:txBody>
          <a:bodyPr/>
          <a:lstStyle/>
          <a:p>
            <a:r>
              <a:rPr lang="nl-NL" dirty="0"/>
              <a:t>Planning van vandaag</a:t>
            </a:r>
          </a:p>
        </p:txBody>
      </p:sp>
      <p:sp>
        <p:nvSpPr>
          <p:cNvPr id="3" name="Tekstvak 2">
            <a:extLst>
              <a:ext uri="{FF2B5EF4-FFF2-40B4-BE49-F238E27FC236}">
                <a16:creationId xmlns:a16="http://schemas.microsoft.com/office/drawing/2014/main" id="{31D02C05-377C-44F3-B999-0CFDFF15B17F}"/>
              </a:ext>
            </a:extLst>
          </p:cNvPr>
          <p:cNvSpPr txBox="1"/>
          <p:nvPr/>
        </p:nvSpPr>
        <p:spPr>
          <a:xfrm>
            <a:off x="914400" y="1690688"/>
            <a:ext cx="8939814" cy="1815882"/>
          </a:xfrm>
          <a:prstGeom prst="rect">
            <a:avLst/>
          </a:prstGeom>
          <a:noFill/>
        </p:spPr>
        <p:txBody>
          <a:bodyPr wrap="square" rtlCol="0">
            <a:spAutoFit/>
          </a:bodyPr>
          <a:lstStyle/>
          <a:p>
            <a:pPr marL="400050" indent="-400050">
              <a:buFont typeface="+mj-lt"/>
              <a:buAutoNum type="romanUcPeriod"/>
            </a:pPr>
            <a:r>
              <a:rPr lang="nl-NL" sz="2800" dirty="0"/>
              <a:t>Subsidie en huur(kosten)</a:t>
            </a:r>
          </a:p>
          <a:p>
            <a:pPr marL="400050" indent="-400050">
              <a:buFont typeface="+mj-lt"/>
              <a:buAutoNum type="romanUcPeriod"/>
            </a:pPr>
            <a:r>
              <a:rPr lang="nl-NL" sz="2800" dirty="0"/>
              <a:t>Les over rechtsvormen + opdracht</a:t>
            </a:r>
          </a:p>
          <a:p>
            <a:pPr marL="400050" indent="-400050">
              <a:buFont typeface="+mj-lt"/>
              <a:buAutoNum type="romanUcPeriod"/>
            </a:pPr>
            <a:r>
              <a:rPr lang="nl-NL" sz="2800" dirty="0"/>
              <a:t>In je ondernemersgroep verder werken, planning maken</a:t>
            </a:r>
          </a:p>
          <a:p>
            <a:pPr marL="400050" indent="-400050">
              <a:buFont typeface="+mj-lt"/>
              <a:buAutoNum type="romanUcPeriod"/>
            </a:pPr>
            <a:r>
              <a:rPr lang="nl-NL" sz="2800" dirty="0"/>
              <a:t>Om 15.00 op de trap les over promotie maken + opdracht</a:t>
            </a:r>
          </a:p>
        </p:txBody>
      </p:sp>
    </p:spTree>
    <p:extLst>
      <p:ext uri="{BB962C8B-B14F-4D97-AF65-F5344CB8AC3E}">
        <p14:creationId xmlns:p14="http://schemas.microsoft.com/office/powerpoint/2010/main" val="406202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669DEF48-4A7A-44EB-A9A4-57E462A481D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Subsidie</a:t>
            </a:r>
          </a:p>
        </p:txBody>
      </p:sp>
      <p:pic>
        <p:nvPicPr>
          <p:cNvPr id="4" name="Afbeelding 3">
            <a:extLst>
              <a:ext uri="{FF2B5EF4-FFF2-40B4-BE49-F238E27FC236}">
                <a16:creationId xmlns:a16="http://schemas.microsoft.com/office/drawing/2014/main" id="{95E4F660-948D-49D0-8B1A-FF730213EACD}"/>
              </a:ext>
            </a:extLst>
          </p:cNvPr>
          <p:cNvPicPr>
            <a:picLocks noChangeAspect="1"/>
          </p:cNvPicPr>
          <p:nvPr/>
        </p:nvPicPr>
        <p:blipFill>
          <a:blip r:embed="rId2"/>
          <a:stretch>
            <a:fillRect/>
          </a:stretch>
        </p:blipFill>
        <p:spPr>
          <a:xfrm>
            <a:off x="5294195" y="467208"/>
            <a:ext cx="5642214" cy="5923584"/>
          </a:xfrm>
          <a:prstGeom prst="rect">
            <a:avLst/>
          </a:prstGeom>
        </p:spPr>
      </p:pic>
    </p:spTree>
    <p:extLst>
      <p:ext uri="{BB962C8B-B14F-4D97-AF65-F5344CB8AC3E}">
        <p14:creationId xmlns:p14="http://schemas.microsoft.com/office/powerpoint/2010/main" val="280505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6B60A-4456-4BD6-836E-A5CEE567C822}"/>
              </a:ext>
            </a:extLst>
          </p:cNvPr>
          <p:cNvSpPr>
            <a:spLocks noGrp="1"/>
          </p:cNvSpPr>
          <p:nvPr>
            <p:ph type="title"/>
          </p:nvPr>
        </p:nvSpPr>
        <p:spPr/>
        <p:txBody>
          <a:bodyPr/>
          <a:lstStyle/>
          <a:p>
            <a:r>
              <a:rPr lang="nl-NL" dirty="0"/>
              <a:t>Huur </a:t>
            </a:r>
          </a:p>
        </p:txBody>
      </p:sp>
      <p:pic>
        <p:nvPicPr>
          <p:cNvPr id="4" name="Afbeelding 3">
            <a:extLst>
              <a:ext uri="{FF2B5EF4-FFF2-40B4-BE49-F238E27FC236}">
                <a16:creationId xmlns:a16="http://schemas.microsoft.com/office/drawing/2014/main" id="{69627D2D-2A5A-4C37-A679-B2A528126964}"/>
              </a:ext>
            </a:extLst>
          </p:cNvPr>
          <p:cNvPicPr>
            <a:picLocks noChangeAspect="1"/>
          </p:cNvPicPr>
          <p:nvPr/>
        </p:nvPicPr>
        <p:blipFill>
          <a:blip r:embed="rId2"/>
          <a:stretch>
            <a:fillRect/>
          </a:stretch>
        </p:blipFill>
        <p:spPr>
          <a:xfrm rot="20493907">
            <a:off x="2497779" y="1559053"/>
            <a:ext cx="8170563" cy="3737853"/>
          </a:xfrm>
          <a:prstGeom prst="rect">
            <a:avLst/>
          </a:prstGeom>
        </p:spPr>
      </p:pic>
    </p:spTree>
    <p:extLst>
      <p:ext uri="{BB962C8B-B14F-4D97-AF65-F5344CB8AC3E}">
        <p14:creationId xmlns:p14="http://schemas.microsoft.com/office/powerpoint/2010/main" val="130585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5">
            <a:extLst>
              <a:ext uri="{FF2B5EF4-FFF2-40B4-BE49-F238E27FC236}">
                <a16:creationId xmlns:a16="http://schemas.microsoft.com/office/drawing/2014/main" id="{2D05C487-7FDA-4DD4-A64C-272352214795}"/>
              </a:ext>
            </a:extLst>
          </p:cNvPr>
          <p:cNvSpPr txBox="1">
            <a:spLocks/>
          </p:cNvSpPr>
          <p:nvPr/>
        </p:nvSpPr>
        <p:spPr bwMode="auto">
          <a:xfrm>
            <a:off x="3341323" y="5136637"/>
            <a:ext cx="6323595" cy="183632"/>
          </a:xfrm>
          <a:prstGeom prst="rect">
            <a:avLst/>
          </a:prstGeom>
          <a:noFill/>
          <a:ln w="9525">
            <a:noFill/>
            <a:miter lim="800000"/>
            <a:headEnd/>
            <a:tailEnd/>
          </a:ln>
        </p:spPr>
        <p:txBody>
          <a:bodyPr vert="horz" wrap="square" lIns="51435" tIns="25718" rIns="51435" bIns="25718"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788"/>
          </a:p>
        </p:txBody>
      </p:sp>
      <p:sp>
        <p:nvSpPr>
          <p:cNvPr id="4" name="Titel 3">
            <a:extLst>
              <a:ext uri="{FF2B5EF4-FFF2-40B4-BE49-F238E27FC236}">
                <a16:creationId xmlns:a16="http://schemas.microsoft.com/office/drawing/2014/main" id="{56287C91-6150-4107-996C-A65A12896E30}"/>
              </a:ext>
            </a:extLst>
          </p:cNvPr>
          <p:cNvSpPr>
            <a:spLocks noGrp="1"/>
          </p:cNvSpPr>
          <p:nvPr>
            <p:ph type="title"/>
          </p:nvPr>
        </p:nvSpPr>
        <p:spPr>
          <a:xfrm>
            <a:off x="838200" y="391758"/>
            <a:ext cx="10515600" cy="1325563"/>
          </a:xfrm>
        </p:spPr>
        <p:txBody>
          <a:bodyPr/>
          <a:lstStyle/>
          <a:p>
            <a:r>
              <a:rPr lang="nl-NL" b="1" dirty="0"/>
              <a:t>Rechtsvormen</a:t>
            </a:r>
          </a:p>
        </p:txBody>
      </p:sp>
    </p:spTree>
    <p:extLst>
      <p:ext uri="{BB962C8B-B14F-4D97-AF65-F5344CB8AC3E}">
        <p14:creationId xmlns:p14="http://schemas.microsoft.com/office/powerpoint/2010/main" val="164664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0F15-F6CA-4B28-A3C4-27567049D34B}"/>
              </a:ext>
            </a:extLst>
          </p:cNvPr>
          <p:cNvSpPr>
            <a:spLocks noGrp="1"/>
          </p:cNvSpPr>
          <p:nvPr>
            <p:ph type="title"/>
          </p:nvPr>
        </p:nvSpPr>
        <p:spPr/>
        <p:txBody>
          <a:bodyPr/>
          <a:lstStyle/>
          <a:p>
            <a:r>
              <a:rPr lang="nl-NL" sz="3400" b="1" dirty="0">
                <a:solidFill>
                  <a:srgbClr val="0070C0"/>
                </a:solidFill>
                <a:latin typeface="Calibri Light"/>
              </a:rPr>
              <a:t>Wat is een rechtsvorm?</a:t>
            </a:r>
          </a:p>
        </p:txBody>
      </p:sp>
      <p:sp>
        <p:nvSpPr>
          <p:cNvPr id="3" name="Tijdelijke aanduiding voor inhoud 2">
            <a:extLst>
              <a:ext uri="{FF2B5EF4-FFF2-40B4-BE49-F238E27FC236}">
                <a16:creationId xmlns:a16="http://schemas.microsoft.com/office/drawing/2014/main" id="{4650296A-9850-4BAC-9C53-D5AA073ECAD8}"/>
              </a:ext>
            </a:extLst>
          </p:cNvPr>
          <p:cNvSpPr>
            <a:spLocks noGrp="1"/>
          </p:cNvSpPr>
          <p:nvPr>
            <p:ph idx="1"/>
          </p:nvPr>
        </p:nvSpPr>
        <p:spPr>
          <a:xfrm>
            <a:off x="838200" y="1690688"/>
            <a:ext cx="10515600" cy="4351338"/>
          </a:xfrm>
        </p:spPr>
        <p:txBody>
          <a:bodyPr/>
          <a:lstStyle/>
          <a:p>
            <a:r>
              <a:rPr lang="nl-NL" dirty="0"/>
              <a:t>De rechtsvorm is de juridische vorm van een bedrijf</a:t>
            </a:r>
          </a:p>
          <a:p>
            <a:r>
              <a:rPr lang="nl-NL" dirty="0"/>
              <a:t>Het bepaalt o.a. de (privé-) aansprakelijkheid voor schulden en belastingverplichtingen.</a:t>
            </a:r>
          </a:p>
          <a:p>
            <a:r>
              <a:rPr lang="nl-NL" dirty="0"/>
              <a:t>Bij het inschrijven bij de Kamer van Koophandel moet je een rechtsvorm aangeven</a:t>
            </a:r>
          </a:p>
          <a:p>
            <a:r>
              <a:rPr lang="nl-NL" dirty="0"/>
              <a:t>In sommige gevallen zijn er voorwaarden waaraan je moet voldoen om een rechtsvorm te kiezen</a:t>
            </a:r>
          </a:p>
        </p:txBody>
      </p:sp>
    </p:spTree>
    <p:extLst>
      <p:ext uri="{BB962C8B-B14F-4D97-AF65-F5344CB8AC3E}">
        <p14:creationId xmlns:p14="http://schemas.microsoft.com/office/powerpoint/2010/main" val="6050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365125"/>
            <a:ext cx="12192000" cy="1424486"/>
          </a:xfrm>
        </p:spPr>
        <p:txBody>
          <a:bodyPr/>
          <a:lstStyle/>
          <a:p>
            <a:pPr marL="457200" lvl="1"/>
            <a:r>
              <a:rPr lang="nl-NL" sz="3400" b="1" dirty="0">
                <a:solidFill>
                  <a:srgbClr val="0070C0"/>
                </a:solidFill>
              </a:rPr>
              <a:t>Rechtsvormen</a:t>
            </a:r>
          </a:p>
        </p:txBody>
      </p:sp>
      <p:graphicFrame>
        <p:nvGraphicFramePr>
          <p:cNvPr id="9" name="Diagram 8"/>
          <p:cNvGraphicFramePr/>
          <p:nvPr/>
        </p:nvGraphicFramePr>
        <p:xfrm>
          <a:off x="2638697" y="1439333"/>
          <a:ext cx="7619274" cy="4661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Afbeeldingsresultaat voor natuurlijk perso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8697" y="1439333"/>
            <a:ext cx="874059" cy="17481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building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83047" y="1439333"/>
            <a:ext cx="1051481" cy="173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3922D4D9-1657-4039-BFB9-DF93D91AC6D7}"/>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389E1B67-360F-4E15-BB85-5789C8139357}"/>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E066A062-C02E-4FB3-A970-A8934CCD86D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060AA0D5-740C-4662-89C4-87CDAEC775C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76877C56-3343-465F-81FD-124C07F6FE6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BE8C7CAE-CEB0-4953-B0CC-DBCC4A7BFBA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7BD28F65-B6D7-4C20-8AC5-1EFDBF7550B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56F631B5-52CE-4E31-9978-0040A2BA49A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31DF3ECC-FC9C-4ABE-9ADF-87636EF82A6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9DBAB0A3-822B-4408-864D-28DB8F1FDD8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FCE7D316-4E1F-4680-9DC3-C0681909D7A4}"/>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graphicEl>
                                              <a:dgm id="{B8066F2A-A327-460E-9B97-3C0D77C7E125}"/>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graphicEl>
                                              <a:dgm id="{E62D804E-AB9E-472F-85C8-81B43D7A7166}"/>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graphicEl>
                                              <a:dgm id="{009DF1B4-116D-42BF-8262-D135BDF5B156}"/>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graphicEl>
                                              <a:dgm id="{2A9EA457-9DBB-4160-8B5D-4EE7639CB0E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graphicEl>
                                              <a:dgm id="{361821B5-3262-46B5-B2DC-88CAED4E716E}"/>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graphicEl>
                                              <a:dgm id="{C2C3FA98-327B-4F7C-B095-1D847DFB565F}"/>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graphicEl>
                                              <a:dgm id="{A9149AFB-70A7-4A47-8809-CF0EE100C3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TotalTime>
  <Words>1285</Words>
  <Application>Microsoft Office PowerPoint</Application>
  <PresentationFormat>Breedbeeld</PresentationFormat>
  <Paragraphs>145</Paragraphs>
  <Slides>27</Slides>
  <Notes>4</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27</vt:i4>
      </vt:variant>
    </vt:vector>
  </HeadingPairs>
  <TitlesOfParts>
    <vt:vector size="38" baseType="lpstr">
      <vt:lpstr>Alwyn New Rounded</vt:lpstr>
      <vt:lpstr>Arial</vt:lpstr>
      <vt:lpstr>Baloo 2</vt:lpstr>
      <vt:lpstr>Calibri</vt:lpstr>
      <vt:lpstr>Calibri Light</vt:lpstr>
      <vt:lpstr>karbon-regular</vt:lpstr>
      <vt:lpstr>Open Sans</vt:lpstr>
      <vt:lpstr>PT Sans</vt:lpstr>
      <vt:lpstr>Roboto</vt:lpstr>
      <vt:lpstr>Wingdings</vt:lpstr>
      <vt:lpstr>Kantoorthema</vt:lpstr>
      <vt:lpstr>PowerPoint-presentatie</vt:lpstr>
      <vt:lpstr>Periode overzicht</vt:lpstr>
      <vt:lpstr>Belangrijke opmerkingen vooraf</vt:lpstr>
      <vt:lpstr>Planning van vandaag</vt:lpstr>
      <vt:lpstr>Subsidie</vt:lpstr>
      <vt:lpstr>Huur </vt:lpstr>
      <vt:lpstr>Rechtsvormen</vt:lpstr>
      <vt:lpstr>Wat is een rechtsvorm?</vt:lpstr>
      <vt:lpstr>Rechtsvormen</vt:lpstr>
      <vt:lpstr>Opdracht ‘Ondernemingsvormen’</vt:lpstr>
      <vt:lpstr>Promotie</vt:lpstr>
      <vt:lpstr>Lesdoel   </vt:lpstr>
      <vt:lpstr>Straal uit wat je doet, dat wint altijd! Denk als ondernemer na over wat je wilt uitstralen? Wat is jouw ideale klant? Wat zijn je kernwaarden? Welke producten verkoop je het liefst? Wat gaat jou aantoonbaar onderscheiden van de concurrent? </vt:lpstr>
      <vt:lpstr>Vormgeving</vt:lpstr>
      <vt:lpstr>Waar moet je op letten!</vt:lpstr>
      <vt:lpstr>PowerPoint-presentatie</vt:lpstr>
      <vt:lpstr>Belang van kleur</vt:lpstr>
      <vt:lpstr>Kleur inspiratie</vt:lpstr>
      <vt:lpstr>Kleur inspiratie</vt:lpstr>
      <vt:lpstr>Kleur inspiratie</vt:lpstr>
      <vt:lpstr>Het juiste font</vt:lpstr>
      <vt:lpstr>PowerPoint-presentatie</vt:lpstr>
      <vt:lpstr>PowerPoint-presentatie</vt:lpstr>
      <vt:lpstr>Het juiste font</vt:lpstr>
      <vt:lpstr>Inhoud en de ‘juiste’ vormgeving</vt:lpstr>
      <vt:lpstr>Ontwerp software</vt:lpstr>
      <vt:lpstr>Groepsopdracht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10</cp:revision>
  <dcterms:created xsi:type="dcterms:W3CDTF">2021-07-07T07:37:45Z</dcterms:created>
  <dcterms:modified xsi:type="dcterms:W3CDTF">2021-12-06T10:15:56Z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